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9"/>
  </p:notesMasterIdLst>
  <p:sldIdLst>
    <p:sldId id="272" r:id="rId2"/>
    <p:sldId id="271" r:id="rId3"/>
    <p:sldId id="266" r:id="rId4"/>
    <p:sldId id="267" r:id="rId5"/>
    <p:sldId id="268" r:id="rId6"/>
    <p:sldId id="269" r:id="rId7"/>
    <p:sldId id="270" r:id="rId8"/>
    <p:sldId id="263" r:id="rId9"/>
    <p:sldId id="264" r:id="rId10"/>
    <p:sldId id="265" r:id="rId11"/>
    <p:sldId id="256" r:id="rId12"/>
    <p:sldId id="258" r:id="rId13"/>
    <p:sldId id="257" r:id="rId14"/>
    <p:sldId id="260" r:id="rId15"/>
    <p:sldId id="259" r:id="rId16"/>
    <p:sldId id="262" r:id="rId17"/>
    <p:sldId id="261" r:id="rId18"/>
  </p:sldIdLst>
  <p:sldSz cx="9144000" cy="6858000" type="screen4x3"/>
  <p:notesSz cx="68580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08" autoAdjust="0"/>
    <p:restoredTop sz="94671" autoAdjust="0"/>
  </p:normalViewPr>
  <p:slideViewPr>
    <p:cSldViewPr>
      <p:cViewPr>
        <p:scale>
          <a:sx n="75" d="100"/>
          <a:sy n="75" d="100"/>
        </p:scale>
        <p:origin x="-2664" y="-86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0"/>
          <c:y val="0.21977238849158368"/>
          <c:w val="1"/>
          <c:h val="0.78022761150841635"/>
        </c:manualLayout>
      </c:layout>
      <c:pie3DChart>
        <c:varyColors val="1"/>
        <c:ser>
          <c:idx val="0"/>
          <c:order val="0"/>
          <c:explosion val="28"/>
          <c:dPt>
            <c:idx val="0"/>
            <c:bubble3D val="0"/>
            <c:explosion val="14"/>
          </c:dPt>
          <c:dLbls>
            <c:showLegendKey val="0"/>
            <c:showVal val="1"/>
            <c:showCatName val="0"/>
            <c:showSerName val="0"/>
            <c:showPercent val="0"/>
            <c:showBubbleSize val="0"/>
            <c:showLeaderLines val="1"/>
          </c:dLbls>
          <c:cat>
            <c:strRef>
              <c:f>Sheet1!$A$1:$A$4</c:f>
              <c:strCache>
                <c:ptCount val="4"/>
                <c:pt idx="0">
                  <c:v>Perfect</c:v>
                </c:pt>
                <c:pt idx="1">
                  <c:v>Split shipment</c:v>
                </c:pt>
                <c:pt idx="2">
                  <c:v>back orders</c:v>
                </c:pt>
                <c:pt idx="3">
                  <c:v>late shipment</c:v>
                </c:pt>
              </c:strCache>
            </c:strRef>
          </c:cat>
          <c:val>
            <c:numRef>
              <c:f>Sheet1!$B$1:$B$4</c:f>
              <c:numCache>
                <c:formatCode>0%</c:formatCode>
                <c:ptCount val="4"/>
                <c:pt idx="0">
                  <c:v>0.68</c:v>
                </c:pt>
                <c:pt idx="1">
                  <c:v>0.17</c:v>
                </c:pt>
                <c:pt idx="2">
                  <c:v>0.1</c:v>
                </c:pt>
                <c:pt idx="3">
                  <c:v>0.05</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5831062783818689"/>
          <c:y val="9.8733777554329042E-4"/>
          <c:w val="0.38422178477690289"/>
          <c:h val="0.35479479837747552"/>
        </c:manualLayout>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1804"/>
          </a:xfrm>
          <a:prstGeom prst="rect">
            <a:avLst/>
          </a:prstGeom>
        </p:spPr>
        <p:txBody>
          <a:bodyPr vert="horz" lIns="91440" tIns="45720" rIns="91440" bIns="45720" rtlCol="0"/>
          <a:lstStyle>
            <a:lvl1pPr algn="r">
              <a:defRPr sz="1200"/>
            </a:lvl1pPr>
          </a:lstStyle>
          <a:p>
            <a:fld id="{14603393-CB3A-4919-8763-6836E04D8326}" type="datetimeFigureOut">
              <a:rPr lang="en-US" smtClean="0"/>
              <a:t>11/26/2012</a:t>
            </a:fld>
            <a:endParaRPr lang="en-US"/>
          </a:p>
        </p:txBody>
      </p:sp>
      <p:sp>
        <p:nvSpPr>
          <p:cNvPr id="4" name="Slide Image Placeholder 3"/>
          <p:cNvSpPr>
            <a:spLocks noGrp="1" noRot="1" noChangeAspect="1"/>
          </p:cNvSpPr>
          <p:nvPr>
            <p:ph type="sldImg" idx="2"/>
          </p:nvPr>
        </p:nvSpPr>
        <p:spPr>
          <a:xfrm>
            <a:off x="1120775" y="692150"/>
            <a:ext cx="4616450"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87136"/>
            <a:ext cx="5486400" cy="415623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2971800" cy="46180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72668"/>
            <a:ext cx="2971800" cy="461804"/>
          </a:xfrm>
          <a:prstGeom prst="rect">
            <a:avLst/>
          </a:prstGeom>
        </p:spPr>
        <p:txBody>
          <a:bodyPr vert="horz" lIns="91440" tIns="45720" rIns="91440" bIns="45720" rtlCol="0" anchor="b"/>
          <a:lstStyle>
            <a:lvl1pPr algn="r">
              <a:defRPr sz="1200"/>
            </a:lvl1pPr>
          </a:lstStyle>
          <a:p>
            <a:fld id="{7B303B97-5DE0-4C30-B407-1FCAC3D1E28B}" type="slidenum">
              <a:rPr lang="en-US" smtClean="0"/>
              <a:t>‹#›</a:t>
            </a:fld>
            <a:endParaRPr lang="en-US"/>
          </a:p>
        </p:txBody>
      </p:sp>
    </p:spTree>
    <p:extLst>
      <p:ext uri="{BB962C8B-B14F-4D97-AF65-F5344CB8AC3E}">
        <p14:creationId xmlns:p14="http://schemas.microsoft.com/office/powerpoint/2010/main" val="3122491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0775" y="692150"/>
            <a:ext cx="4616450"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303B97-5DE0-4C30-B407-1FCAC3D1E28B}" type="slidenum">
              <a:rPr lang="en-US" smtClean="0"/>
              <a:t>11</a:t>
            </a:fld>
            <a:endParaRPr lang="en-US"/>
          </a:p>
        </p:txBody>
      </p:sp>
    </p:spTree>
    <p:extLst>
      <p:ext uri="{BB962C8B-B14F-4D97-AF65-F5344CB8AC3E}">
        <p14:creationId xmlns:p14="http://schemas.microsoft.com/office/powerpoint/2010/main" val="1737492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0775" y="692150"/>
            <a:ext cx="4616450"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303B97-5DE0-4C30-B407-1FCAC3D1E28B}" type="slidenum">
              <a:rPr lang="en-US" smtClean="0"/>
              <a:t>13</a:t>
            </a:fld>
            <a:endParaRPr lang="en-US"/>
          </a:p>
        </p:txBody>
      </p:sp>
    </p:spTree>
    <p:extLst>
      <p:ext uri="{BB962C8B-B14F-4D97-AF65-F5344CB8AC3E}">
        <p14:creationId xmlns:p14="http://schemas.microsoft.com/office/powerpoint/2010/main" val="1001141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7ABCB9C-D332-4A4C-872C-BC3046FABA1D}" type="datetime1">
              <a:rPr lang="en-US" smtClean="0"/>
              <a:t>11/26/2012</a:t>
            </a:fld>
            <a:endParaRPr lang="en-US"/>
          </a:p>
        </p:txBody>
      </p:sp>
      <p:sp>
        <p:nvSpPr>
          <p:cNvPr id="19" name="Footer Placeholder 18"/>
          <p:cNvSpPr>
            <a:spLocks noGrp="1"/>
          </p:cNvSpPr>
          <p:nvPr>
            <p:ph type="ftr" sz="quarter" idx="11"/>
          </p:nvPr>
        </p:nvSpPr>
        <p:spPr/>
        <p:txBody>
          <a:bodyPr/>
          <a:lstStyle/>
          <a:p>
            <a:r>
              <a:rPr lang="en-US" smtClean="0"/>
              <a:t>(2012,11).http://faculty.babson.edu/grossman/breeze/crm/CRM_Printable_Version.pdf,Retrieved11,2012</a:t>
            </a:r>
            <a:endParaRPr lang="en-US"/>
          </a:p>
        </p:txBody>
      </p:sp>
      <p:sp>
        <p:nvSpPr>
          <p:cNvPr id="27" name="Slide Number Placeholder 26"/>
          <p:cNvSpPr>
            <a:spLocks noGrp="1"/>
          </p:cNvSpPr>
          <p:nvPr>
            <p:ph type="sldNum" sz="quarter" idx="12"/>
          </p:nvPr>
        </p:nvSpPr>
        <p:spPr/>
        <p:txBody>
          <a:bodyPr/>
          <a:lstStyle/>
          <a:p>
            <a:fld id="{A64C21FE-AB70-45B9-BC22-0F96FF81A9F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DD3735-AA54-450B-9026-F10EB5BB56E5}" type="datetime1">
              <a:rPr lang="en-US" smtClean="0"/>
              <a:t>11/26/2012</a:t>
            </a:fld>
            <a:endParaRPr lang="en-US"/>
          </a:p>
        </p:txBody>
      </p:sp>
      <p:sp>
        <p:nvSpPr>
          <p:cNvPr id="5" name="Footer Placeholder 4"/>
          <p:cNvSpPr>
            <a:spLocks noGrp="1"/>
          </p:cNvSpPr>
          <p:nvPr>
            <p:ph type="ftr" sz="quarter" idx="11"/>
          </p:nvPr>
        </p:nvSpPr>
        <p:spPr/>
        <p:txBody>
          <a:bodyPr/>
          <a:lstStyle/>
          <a:p>
            <a:r>
              <a:rPr lang="en-US" smtClean="0"/>
              <a:t>(2012,11).http://faculty.babson.edu/grossman/breeze/crm/CRM_Printable_Version.pdf,Retrieved11,2012</a:t>
            </a:r>
            <a:endParaRPr lang="en-US"/>
          </a:p>
        </p:txBody>
      </p:sp>
      <p:sp>
        <p:nvSpPr>
          <p:cNvPr id="6" name="Slide Number Placeholder 5"/>
          <p:cNvSpPr>
            <a:spLocks noGrp="1"/>
          </p:cNvSpPr>
          <p:nvPr>
            <p:ph type="sldNum" sz="quarter" idx="12"/>
          </p:nvPr>
        </p:nvSpPr>
        <p:spPr/>
        <p:txBody>
          <a:bodyPr/>
          <a:lstStyle/>
          <a:p>
            <a:fld id="{A64C21FE-AB70-45B9-BC22-0F96FF81A9F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B597E5-A820-4924-A363-521F566A412D}" type="datetime1">
              <a:rPr lang="en-US" smtClean="0"/>
              <a:t>11/26/2012</a:t>
            </a:fld>
            <a:endParaRPr lang="en-US"/>
          </a:p>
        </p:txBody>
      </p:sp>
      <p:sp>
        <p:nvSpPr>
          <p:cNvPr id="5" name="Footer Placeholder 4"/>
          <p:cNvSpPr>
            <a:spLocks noGrp="1"/>
          </p:cNvSpPr>
          <p:nvPr>
            <p:ph type="ftr" sz="quarter" idx="11"/>
          </p:nvPr>
        </p:nvSpPr>
        <p:spPr/>
        <p:txBody>
          <a:bodyPr/>
          <a:lstStyle/>
          <a:p>
            <a:r>
              <a:rPr lang="en-US" smtClean="0"/>
              <a:t>(2012,11).http://faculty.babson.edu/grossman/breeze/crm/CRM_Printable_Version.pdf,Retrieved11,2012</a:t>
            </a:r>
            <a:endParaRPr lang="en-US"/>
          </a:p>
        </p:txBody>
      </p:sp>
      <p:sp>
        <p:nvSpPr>
          <p:cNvPr id="6" name="Slide Number Placeholder 5"/>
          <p:cNvSpPr>
            <a:spLocks noGrp="1"/>
          </p:cNvSpPr>
          <p:nvPr>
            <p:ph type="sldNum" sz="quarter" idx="12"/>
          </p:nvPr>
        </p:nvSpPr>
        <p:spPr/>
        <p:txBody>
          <a:bodyPr/>
          <a:lstStyle/>
          <a:p>
            <a:fld id="{A64C21FE-AB70-45B9-BC22-0F96FF81A9F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403B6F-2DFB-4F13-9CAC-A8D681A61CC2}" type="datetime1">
              <a:rPr lang="en-US" smtClean="0"/>
              <a:t>11/26/2012</a:t>
            </a:fld>
            <a:endParaRPr lang="en-US"/>
          </a:p>
        </p:txBody>
      </p:sp>
      <p:sp>
        <p:nvSpPr>
          <p:cNvPr id="5" name="Footer Placeholder 4"/>
          <p:cNvSpPr>
            <a:spLocks noGrp="1"/>
          </p:cNvSpPr>
          <p:nvPr>
            <p:ph type="ftr" sz="quarter" idx="11"/>
          </p:nvPr>
        </p:nvSpPr>
        <p:spPr/>
        <p:txBody>
          <a:bodyPr/>
          <a:lstStyle/>
          <a:p>
            <a:r>
              <a:rPr lang="en-US" smtClean="0"/>
              <a:t>(2012,11).http://faculty.babson.edu/grossman/breeze/crm/CRM_Printable_Version.pdf,Retrieved11,2012</a:t>
            </a:r>
            <a:endParaRPr lang="en-US"/>
          </a:p>
        </p:txBody>
      </p:sp>
      <p:sp>
        <p:nvSpPr>
          <p:cNvPr id="6" name="Slide Number Placeholder 5"/>
          <p:cNvSpPr>
            <a:spLocks noGrp="1"/>
          </p:cNvSpPr>
          <p:nvPr>
            <p:ph type="sldNum" sz="quarter" idx="12"/>
          </p:nvPr>
        </p:nvSpPr>
        <p:spPr/>
        <p:txBody>
          <a:bodyPr/>
          <a:lstStyle/>
          <a:p>
            <a:fld id="{A64C21FE-AB70-45B9-BC22-0F96FF81A9F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8FBE347-70AE-4A63-A4B5-240DBB26EE76}" type="datetime1">
              <a:rPr lang="en-US" smtClean="0"/>
              <a:t>11/26/2012</a:t>
            </a:fld>
            <a:endParaRPr lang="en-US"/>
          </a:p>
        </p:txBody>
      </p:sp>
      <p:sp>
        <p:nvSpPr>
          <p:cNvPr id="5" name="Footer Placeholder 4"/>
          <p:cNvSpPr>
            <a:spLocks noGrp="1"/>
          </p:cNvSpPr>
          <p:nvPr>
            <p:ph type="ftr" sz="quarter" idx="11"/>
          </p:nvPr>
        </p:nvSpPr>
        <p:spPr/>
        <p:txBody>
          <a:bodyPr/>
          <a:lstStyle/>
          <a:p>
            <a:r>
              <a:rPr lang="en-US" smtClean="0"/>
              <a:t>(2012,11).http://faculty.babson.edu/grossman/breeze/crm/CRM_Printable_Version.pdf,Retrieved11,2012</a:t>
            </a:r>
            <a:endParaRPr lang="en-US"/>
          </a:p>
        </p:txBody>
      </p:sp>
      <p:sp>
        <p:nvSpPr>
          <p:cNvPr id="6" name="Slide Number Placeholder 5"/>
          <p:cNvSpPr>
            <a:spLocks noGrp="1"/>
          </p:cNvSpPr>
          <p:nvPr>
            <p:ph type="sldNum" sz="quarter" idx="12"/>
          </p:nvPr>
        </p:nvSpPr>
        <p:spPr/>
        <p:txBody>
          <a:bodyPr/>
          <a:lstStyle/>
          <a:p>
            <a:fld id="{A64C21FE-AB70-45B9-BC22-0F96FF81A9F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500976B-9AB7-45E8-BD3B-C256EDC5FB9B}" type="datetime1">
              <a:rPr lang="en-US" smtClean="0"/>
              <a:t>11/26/2012</a:t>
            </a:fld>
            <a:endParaRPr lang="en-US"/>
          </a:p>
        </p:txBody>
      </p:sp>
      <p:sp>
        <p:nvSpPr>
          <p:cNvPr id="6" name="Footer Placeholder 5"/>
          <p:cNvSpPr>
            <a:spLocks noGrp="1"/>
          </p:cNvSpPr>
          <p:nvPr>
            <p:ph type="ftr" sz="quarter" idx="11"/>
          </p:nvPr>
        </p:nvSpPr>
        <p:spPr/>
        <p:txBody>
          <a:bodyPr/>
          <a:lstStyle/>
          <a:p>
            <a:r>
              <a:rPr lang="en-US" smtClean="0"/>
              <a:t>(2012,11).http://faculty.babson.edu/grossman/breeze/crm/CRM_Printable_Version.pdf,Retrieved11,2012</a:t>
            </a:r>
            <a:endParaRPr lang="en-US"/>
          </a:p>
        </p:txBody>
      </p:sp>
      <p:sp>
        <p:nvSpPr>
          <p:cNvPr id="7" name="Slide Number Placeholder 6"/>
          <p:cNvSpPr>
            <a:spLocks noGrp="1"/>
          </p:cNvSpPr>
          <p:nvPr>
            <p:ph type="sldNum" sz="quarter" idx="12"/>
          </p:nvPr>
        </p:nvSpPr>
        <p:spPr/>
        <p:txBody>
          <a:bodyPr/>
          <a:lstStyle/>
          <a:p>
            <a:fld id="{A64C21FE-AB70-45B9-BC22-0F96FF81A9F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46FC7B2-9297-49B9-A4E1-5815FEFA9FE7}" type="datetime1">
              <a:rPr lang="en-US" smtClean="0"/>
              <a:t>11/26/2012</a:t>
            </a:fld>
            <a:endParaRPr lang="en-US"/>
          </a:p>
        </p:txBody>
      </p:sp>
      <p:sp>
        <p:nvSpPr>
          <p:cNvPr id="8" name="Footer Placeholder 7"/>
          <p:cNvSpPr>
            <a:spLocks noGrp="1"/>
          </p:cNvSpPr>
          <p:nvPr>
            <p:ph type="ftr" sz="quarter" idx="11"/>
          </p:nvPr>
        </p:nvSpPr>
        <p:spPr/>
        <p:txBody>
          <a:bodyPr/>
          <a:lstStyle/>
          <a:p>
            <a:r>
              <a:rPr lang="en-US" smtClean="0"/>
              <a:t>(2012,11).http://faculty.babson.edu/grossman/breeze/crm/CRM_Printable_Version.pdf,Retrieved11,2012</a:t>
            </a:r>
            <a:endParaRPr lang="en-US"/>
          </a:p>
        </p:txBody>
      </p:sp>
      <p:sp>
        <p:nvSpPr>
          <p:cNvPr id="9" name="Slide Number Placeholder 8"/>
          <p:cNvSpPr>
            <a:spLocks noGrp="1"/>
          </p:cNvSpPr>
          <p:nvPr>
            <p:ph type="sldNum" sz="quarter" idx="12"/>
          </p:nvPr>
        </p:nvSpPr>
        <p:spPr/>
        <p:txBody>
          <a:bodyPr/>
          <a:lstStyle/>
          <a:p>
            <a:fld id="{A64C21FE-AB70-45B9-BC22-0F96FF81A9F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1DD00A4-2D5B-4D86-A350-BCE0547251AF}" type="datetime1">
              <a:rPr lang="en-US" smtClean="0"/>
              <a:t>11/26/2012</a:t>
            </a:fld>
            <a:endParaRPr lang="en-US"/>
          </a:p>
        </p:txBody>
      </p:sp>
      <p:sp>
        <p:nvSpPr>
          <p:cNvPr id="4" name="Footer Placeholder 3"/>
          <p:cNvSpPr>
            <a:spLocks noGrp="1"/>
          </p:cNvSpPr>
          <p:nvPr>
            <p:ph type="ftr" sz="quarter" idx="11"/>
          </p:nvPr>
        </p:nvSpPr>
        <p:spPr/>
        <p:txBody>
          <a:bodyPr/>
          <a:lstStyle/>
          <a:p>
            <a:r>
              <a:rPr lang="en-US" smtClean="0"/>
              <a:t>(2012,11).http://faculty.babson.edu/grossman/breeze/crm/CRM_Printable_Version.pdf,Retrieved11,2012</a:t>
            </a:r>
            <a:endParaRPr lang="en-US"/>
          </a:p>
        </p:txBody>
      </p:sp>
      <p:sp>
        <p:nvSpPr>
          <p:cNvPr id="5" name="Slide Number Placeholder 4"/>
          <p:cNvSpPr>
            <a:spLocks noGrp="1"/>
          </p:cNvSpPr>
          <p:nvPr>
            <p:ph type="sldNum" sz="quarter" idx="12"/>
          </p:nvPr>
        </p:nvSpPr>
        <p:spPr/>
        <p:txBody>
          <a:bodyPr/>
          <a:lstStyle/>
          <a:p>
            <a:fld id="{A64C21FE-AB70-45B9-BC22-0F96FF81A9F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3F68FC-100C-4B4F-A1B7-FA8FE5B9FD7E}" type="datetime1">
              <a:rPr lang="en-US" smtClean="0"/>
              <a:t>11/26/2012</a:t>
            </a:fld>
            <a:endParaRPr lang="en-US"/>
          </a:p>
        </p:txBody>
      </p:sp>
      <p:sp>
        <p:nvSpPr>
          <p:cNvPr id="3" name="Footer Placeholder 2"/>
          <p:cNvSpPr>
            <a:spLocks noGrp="1"/>
          </p:cNvSpPr>
          <p:nvPr>
            <p:ph type="ftr" sz="quarter" idx="11"/>
          </p:nvPr>
        </p:nvSpPr>
        <p:spPr/>
        <p:txBody>
          <a:bodyPr/>
          <a:lstStyle/>
          <a:p>
            <a:r>
              <a:rPr lang="en-US" smtClean="0"/>
              <a:t>(2012,11).http://faculty.babson.edu/grossman/breeze/crm/CRM_Printable_Version.pdf,Retrieved11,2012</a:t>
            </a:r>
            <a:endParaRPr lang="en-US"/>
          </a:p>
        </p:txBody>
      </p:sp>
      <p:sp>
        <p:nvSpPr>
          <p:cNvPr id="4" name="Slide Number Placeholder 3"/>
          <p:cNvSpPr>
            <a:spLocks noGrp="1"/>
          </p:cNvSpPr>
          <p:nvPr>
            <p:ph type="sldNum" sz="quarter" idx="12"/>
          </p:nvPr>
        </p:nvSpPr>
        <p:spPr/>
        <p:txBody>
          <a:bodyPr/>
          <a:lstStyle/>
          <a:p>
            <a:fld id="{A64C21FE-AB70-45B9-BC22-0F96FF81A9F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82EFAFF-E0F1-46F5-81E5-6051828DBAAC}" type="datetime1">
              <a:rPr lang="en-US" smtClean="0"/>
              <a:t>11/26/2012</a:t>
            </a:fld>
            <a:endParaRPr lang="en-US"/>
          </a:p>
        </p:txBody>
      </p:sp>
      <p:sp>
        <p:nvSpPr>
          <p:cNvPr id="6" name="Footer Placeholder 5"/>
          <p:cNvSpPr>
            <a:spLocks noGrp="1"/>
          </p:cNvSpPr>
          <p:nvPr>
            <p:ph type="ftr" sz="quarter" idx="11"/>
          </p:nvPr>
        </p:nvSpPr>
        <p:spPr/>
        <p:txBody>
          <a:bodyPr/>
          <a:lstStyle/>
          <a:p>
            <a:r>
              <a:rPr lang="en-US" smtClean="0"/>
              <a:t>(2012,11).http://faculty.babson.edu/grossman/breeze/crm/CRM_Printable_Version.pdf,Retrieved11,2012</a:t>
            </a:r>
            <a:endParaRPr lang="en-US"/>
          </a:p>
        </p:txBody>
      </p:sp>
      <p:sp>
        <p:nvSpPr>
          <p:cNvPr id="7" name="Slide Number Placeholder 6"/>
          <p:cNvSpPr>
            <a:spLocks noGrp="1"/>
          </p:cNvSpPr>
          <p:nvPr>
            <p:ph type="sldNum" sz="quarter" idx="12"/>
          </p:nvPr>
        </p:nvSpPr>
        <p:spPr/>
        <p:txBody>
          <a:bodyPr/>
          <a:lstStyle/>
          <a:p>
            <a:fld id="{A64C21FE-AB70-45B9-BC22-0F96FF81A9F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D571C83-74FD-46B6-9FEB-65BEC84EA5B6}" type="datetime1">
              <a:rPr lang="en-US" smtClean="0"/>
              <a:t>11/26/2012</a:t>
            </a:fld>
            <a:endParaRPr lang="en-US"/>
          </a:p>
        </p:txBody>
      </p:sp>
      <p:sp>
        <p:nvSpPr>
          <p:cNvPr id="6" name="Footer Placeholder 5"/>
          <p:cNvSpPr>
            <a:spLocks noGrp="1"/>
          </p:cNvSpPr>
          <p:nvPr>
            <p:ph type="ftr" sz="quarter" idx="11"/>
          </p:nvPr>
        </p:nvSpPr>
        <p:spPr/>
        <p:txBody>
          <a:bodyPr/>
          <a:lstStyle/>
          <a:p>
            <a:r>
              <a:rPr lang="en-US" smtClean="0"/>
              <a:t>(2012,11).http://faculty.babson.edu/grossman/breeze/crm/CRM_Printable_Version.pdf,Retrieved11,2012</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64C21FE-AB70-45B9-BC22-0F96FF81A9FE}"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6A51864-61F2-4649-BC3F-E370FD60D007}" type="datetime1">
              <a:rPr lang="en-US" smtClean="0"/>
              <a:t>11/26/2012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(2012,11).http://faculty.babson.edu/grossman/breeze/crm/CRM_Printable_Version.pdf,Retrieved11,2012</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64C21FE-AB70-45B9-BC22-0F96FF81A9FE}"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0352" y="1066800"/>
            <a:ext cx="7772400" cy="1612392"/>
          </a:xfrm>
        </p:spPr>
        <p:txBody>
          <a:bodyPr/>
          <a:lstStyle/>
          <a:p>
            <a:r>
              <a:rPr lang="en-US" dirty="0" smtClean="0"/>
              <a:t>Moore Medical Corporation</a:t>
            </a:r>
            <a:endParaRPr lang="en-US" dirty="0"/>
          </a:p>
        </p:txBody>
      </p:sp>
      <p:sp>
        <p:nvSpPr>
          <p:cNvPr id="5" name="Text Placeholder 4"/>
          <p:cNvSpPr>
            <a:spLocks noGrp="1"/>
          </p:cNvSpPr>
          <p:nvPr>
            <p:ph type="body" idx="1"/>
          </p:nvPr>
        </p:nvSpPr>
        <p:spPr>
          <a:xfrm>
            <a:off x="228600" y="2971800"/>
            <a:ext cx="7772400" cy="3429000"/>
          </a:xfrm>
        </p:spPr>
        <p:txBody>
          <a:bodyPr>
            <a:noAutofit/>
          </a:bodyPr>
          <a:lstStyle/>
          <a:p>
            <a:r>
              <a:rPr lang="en-US" sz="3200" dirty="0" smtClean="0"/>
              <a:t>Case Study Presented by:</a:t>
            </a:r>
          </a:p>
          <a:p>
            <a:r>
              <a:rPr lang="en-US" sz="3200" dirty="0" smtClean="0"/>
              <a:t>Andrew Metcalf</a:t>
            </a:r>
          </a:p>
          <a:p>
            <a:r>
              <a:rPr lang="en-US" sz="3200" dirty="0" smtClean="0"/>
              <a:t>Sandra Riebel</a:t>
            </a:r>
          </a:p>
          <a:p>
            <a:r>
              <a:rPr lang="en-US" sz="3200" dirty="0" smtClean="0"/>
              <a:t>Joseph Jerusa</a:t>
            </a:r>
          </a:p>
          <a:p>
            <a:r>
              <a:rPr lang="en-US" sz="3200" dirty="0" smtClean="0"/>
              <a:t>Robert Buchanan</a:t>
            </a:r>
          </a:p>
          <a:p>
            <a:r>
              <a:rPr lang="en-US" sz="3200" dirty="0" smtClean="0"/>
              <a:t>Ansel Colvin</a:t>
            </a:r>
          </a:p>
        </p:txBody>
      </p:sp>
    </p:spTree>
    <p:extLst>
      <p:ext uri="{BB962C8B-B14F-4D97-AF65-F5344CB8AC3E}">
        <p14:creationId xmlns:p14="http://schemas.microsoft.com/office/powerpoint/2010/main" val="1955790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8229600" cy="1143000"/>
          </a:xfrm>
        </p:spPr>
        <p:txBody>
          <a:bodyPr>
            <a:normAutofit/>
          </a:bodyPr>
          <a:lstStyle/>
          <a:p>
            <a:r>
              <a:rPr lang="en-US" dirty="0" smtClean="0"/>
              <a:t>Analysis – Option C &amp; D</a:t>
            </a:r>
            <a:endParaRPr lang="en-US" dirty="0"/>
          </a:p>
        </p:txBody>
      </p:sp>
      <p:sp>
        <p:nvSpPr>
          <p:cNvPr id="3" name="Content Placeholder 2"/>
          <p:cNvSpPr>
            <a:spLocks noGrp="1"/>
          </p:cNvSpPr>
          <p:nvPr>
            <p:ph idx="1"/>
          </p:nvPr>
        </p:nvSpPr>
        <p:spPr>
          <a:xfrm>
            <a:off x="0" y="2362200"/>
            <a:ext cx="8229600" cy="4389120"/>
          </a:xfrm>
        </p:spPr>
        <p:txBody>
          <a:bodyPr/>
          <a:lstStyle/>
          <a:p>
            <a:r>
              <a:rPr lang="en-US" dirty="0" smtClean="0"/>
              <a:t>Combination of Clarify CRM and Bolt-</a:t>
            </a:r>
            <a:r>
              <a:rPr lang="en-US" dirty="0" err="1" smtClean="0"/>
              <a:t>Ons</a:t>
            </a:r>
            <a:r>
              <a:rPr lang="en-US" dirty="0" smtClean="0"/>
              <a:t>.</a:t>
            </a:r>
          </a:p>
          <a:p>
            <a:pPr lvl="1"/>
            <a:r>
              <a:rPr lang="en-US" dirty="0" smtClean="0"/>
              <a:t>Expensive.</a:t>
            </a:r>
          </a:p>
          <a:p>
            <a:pPr lvl="1"/>
            <a:r>
              <a:rPr lang="en-US" dirty="0" smtClean="0"/>
              <a:t>Difficult to implement.</a:t>
            </a:r>
          </a:p>
          <a:p>
            <a:pPr lvl="1"/>
            <a:r>
              <a:rPr lang="en-US" dirty="0" smtClean="0"/>
              <a:t>Would require huge amounts of adaptation and acceptance from internal users.</a:t>
            </a:r>
          </a:p>
          <a:p>
            <a:r>
              <a:rPr lang="en-US" dirty="0" smtClean="0"/>
              <a:t>No upgrades</a:t>
            </a:r>
          </a:p>
          <a:p>
            <a:pPr lvl="1"/>
            <a:r>
              <a:rPr lang="en-US" dirty="0" smtClean="0"/>
              <a:t>Saves money.</a:t>
            </a:r>
          </a:p>
          <a:p>
            <a:pPr lvl="1"/>
            <a:r>
              <a:rPr lang="en-US" dirty="0" smtClean="0"/>
              <a:t>Unfavorable for long-term growth.</a:t>
            </a:r>
            <a:endParaRPr lang="en-US" dirty="0"/>
          </a:p>
        </p:txBody>
      </p:sp>
    </p:spTree>
    <p:extLst>
      <p:ext uri="{BB962C8B-B14F-4D97-AF65-F5344CB8AC3E}">
        <p14:creationId xmlns:p14="http://schemas.microsoft.com/office/powerpoint/2010/main" val="29633893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10"/>
          <p:cNvSpPr>
            <a:spLocks noGrp="1"/>
          </p:cNvSpPr>
          <p:nvPr>
            <p:ph type="ftr" sz="quarter" idx="11"/>
          </p:nvPr>
        </p:nvSpPr>
        <p:spPr>
          <a:xfrm>
            <a:off x="1562099" y="6356350"/>
            <a:ext cx="7338473" cy="365125"/>
          </a:xfrm>
        </p:spPr>
        <p:txBody>
          <a:bodyPr/>
          <a:lstStyle/>
          <a:p>
            <a:r>
              <a:rPr lang="en-US" dirty="0" smtClean="0"/>
              <a:t>(2012,11).http://faculty.babson.edu/</a:t>
            </a:r>
            <a:r>
              <a:rPr lang="en-US" dirty="0" err="1" smtClean="0"/>
              <a:t>grossman</a:t>
            </a:r>
            <a:r>
              <a:rPr lang="en-US" dirty="0" smtClean="0"/>
              <a:t>/breeze/</a:t>
            </a:r>
            <a:r>
              <a:rPr lang="en-US" dirty="0" err="1" smtClean="0"/>
              <a:t>crm</a:t>
            </a:r>
            <a:r>
              <a:rPr lang="en-US" dirty="0" smtClean="0"/>
              <a:t>/CRM_Printable_Version.pdf,Retrieved11,2012</a:t>
            </a:r>
            <a:endParaRPr lang="en-US" dirty="0"/>
          </a:p>
        </p:txBody>
      </p:sp>
      <p:sp>
        <p:nvSpPr>
          <p:cNvPr id="2" name="Title 1"/>
          <p:cNvSpPr>
            <a:spLocks noGrp="1"/>
          </p:cNvSpPr>
          <p:nvPr>
            <p:ph type="ctrTitle" idx="4294967295"/>
          </p:nvPr>
        </p:nvSpPr>
        <p:spPr>
          <a:xfrm>
            <a:off x="1600800" y="228600"/>
            <a:ext cx="7772400" cy="1171575"/>
          </a:xfrm>
        </p:spPr>
        <p:txBody>
          <a:bodyPr/>
          <a:lstStyle/>
          <a:p>
            <a:r>
              <a:rPr lang="en-US" dirty="0" smtClean="0">
                <a:solidFill>
                  <a:schemeClr val="tx1"/>
                </a:solidFill>
              </a:rPr>
              <a:t>Enterprise Systems</a:t>
            </a:r>
            <a:endParaRPr lang="en-US" dirty="0">
              <a:solidFill>
                <a:schemeClr val="tx1"/>
              </a:solidFill>
            </a:endParaRPr>
          </a:p>
        </p:txBody>
      </p:sp>
      <p:sp>
        <p:nvSpPr>
          <p:cNvPr id="4" name="Rectangle 3"/>
          <p:cNvSpPr/>
          <p:nvPr/>
        </p:nvSpPr>
        <p:spPr>
          <a:xfrm>
            <a:off x="3491345" y="1515630"/>
            <a:ext cx="2133601" cy="1989570"/>
          </a:xfrm>
          <a:prstGeom prst="rect">
            <a:avLst/>
          </a:prstGeom>
          <a:ln w="28575">
            <a:solidFill>
              <a:srgbClr val="0070C0">
                <a:alpha val="95000"/>
              </a:srgb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62172" y="1497590"/>
            <a:ext cx="2438400" cy="2025650"/>
          </a:xfrm>
          <a:prstGeom prst="rect">
            <a:avLst/>
          </a:prstGeom>
          <a:ln/>
          <a:extLst/>
        </p:spPr>
        <p:style>
          <a:lnRef idx="0">
            <a:schemeClr val="accent3"/>
          </a:lnRef>
          <a:fillRef idx="3">
            <a:schemeClr val="accent3"/>
          </a:fillRef>
          <a:effectRef idx="3">
            <a:schemeClr val="accent3"/>
          </a:effectRef>
          <a:fontRef idx="minor">
            <a:schemeClr val="lt1"/>
          </a:fontRef>
        </p:style>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476663"/>
            <a:ext cx="2209799" cy="2028537"/>
          </a:xfrm>
          <a:prstGeom prst="rect">
            <a:avLst/>
          </a:prstGeom>
          <a:ln/>
          <a:extLst/>
        </p:spPr>
        <p:style>
          <a:lnRef idx="0">
            <a:schemeClr val="accent3"/>
          </a:lnRef>
          <a:fillRef idx="3">
            <a:schemeClr val="accent3"/>
          </a:fillRef>
          <a:effectRef idx="3">
            <a:schemeClr val="accent3"/>
          </a:effectRef>
          <a:fontRef idx="minor">
            <a:schemeClr val="lt1"/>
          </a:fontRef>
        </p:style>
      </p:pic>
      <p:sp>
        <p:nvSpPr>
          <p:cNvPr id="6" name="Right Arrow 5"/>
          <p:cNvSpPr/>
          <p:nvPr/>
        </p:nvSpPr>
        <p:spPr>
          <a:xfrm>
            <a:off x="2686048" y="1866924"/>
            <a:ext cx="805297" cy="252601"/>
          </a:xfrm>
          <a:prstGeom prs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7" name="Left Arrow 6"/>
          <p:cNvSpPr/>
          <p:nvPr/>
        </p:nvSpPr>
        <p:spPr>
          <a:xfrm>
            <a:off x="2666999" y="2582674"/>
            <a:ext cx="800103" cy="242316"/>
          </a:xfrm>
          <a:prstGeom prst="lef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8" name="TextBox 7"/>
          <p:cNvSpPr txBox="1"/>
          <p:nvPr/>
        </p:nvSpPr>
        <p:spPr>
          <a:xfrm>
            <a:off x="813753" y="1901660"/>
            <a:ext cx="1548694" cy="923330"/>
          </a:xfrm>
          <a:prstGeom prst="rect">
            <a:avLst/>
          </a:prstGeom>
          <a:noFill/>
        </p:spPr>
        <p:txBody>
          <a:bodyPr wrap="none" rtlCol="0">
            <a:spAutoFit/>
          </a:bodyPr>
          <a:lstStyle/>
          <a:p>
            <a:r>
              <a:rPr lang="en-US" dirty="0" smtClean="0">
                <a:solidFill>
                  <a:schemeClr val="tx2">
                    <a:lumMod val="10000"/>
                  </a:schemeClr>
                </a:solidFill>
              </a:rPr>
              <a:t>Supply Chain</a:t>
            </a:r>
          </a:p>
          <a:p>
            <a:r>
              <a:rPr lang="en-US" dirty="0" smtClean="0">
                <a:solidFill>
                  <a:schemeClr val="tx2">
                    <a:lumMod val="10000"/>
                  </a:schemeClr>
                </a:solidFill>
              </a:rPr>
              <a:t>Management </a:t>
            </a:r>
          </a:p>
          <a:p>
            <a:r>
              <a:rPr lang="en-US" dirty="0" smtClean="0">
                <a:solidFill>
                  <a:schemeClr val="tx2">
                    <a:lumMod val="10000"/>
                  </a:schemeClr>
                </a:solidFill>
              </a:rPr>
              <a:t>     (SCM)</a:t>
            </a:r>
            <a:endParaRPr lang="en-US" dirty="0">
              <a:solidFill>
                <a:schemeClr val="tx2">
                  <a:lumMod val="10000"/>
                </a:schemeClr>
              </a:solidFill>
            </a:endParaRPr>
          </a:p>
        </p:txBody>
      </p:sp>
      <p:sp>
        <p:nvSpPr>
          <p:cNvPr id="9" name="TextBox 8"/>
          <p:cNvSpPr txBox="1"/>
          <p:nvPr/>
        </p:nvSpPr>
        <p:spPr>
          <a:xfrm>
            <a:off x="3528472" y="2014169"/>
            <a:ext cx="2169697" cy="923330"/>
          </a:xfrm>
          <a:prstGeom prst="rect">
            <a:avLst/>
          </a:prstGeom>
          <a:noFill/>
        </p:spPr>
        <p:txBody>
          <a:bodyPr wrap="none" rtlCol="0">
            <a:spAutoFit/>
          </a:bodyPr>
          <a:lstStyle/>
          <a:p>
            <a:r>
              <a:rPr lang="en-US" dirty="0" smtClean="0">
                <a:solidFill>
                  <a:schemeClr val="tx2">
                    <a:lumMod val="10000"/>
                  </a:schemeClr>
                </a:solidFill>
              </a:rPr>
              <a:t>Enterprise Resource</a:t>
            </a:r>
          </a:p>
          <a:p>
            <a:r>
              <a:rPr lang="en-US" dirty="0" smtClean="0">
                <a:solidFill>
                  <a:schemeClr val="tx2">
                    <a:lumMod val="10000"/>
                  </a:schemeClr>
                </a:solidFill>
              </a:rPr>
              <a:t>           Planning</a:t>
            </a:r>
          </a:p>
          <a:p>
            <a:r>
              <a:rPr lang="en-US" dirty="0" smtClean="0">
                <a:solidFill>
                  <a:schemeClr val="tx2">
                    <a:lumMod val="10000"/>
                  </a:schemeClr>
                </a:solidFill>
              </a:rPr>
              <a:t>            (ERP)</a:t>
            </a:r>
            <a:endParaRPr lang="en-US" dirty="0">
              <a:solidFill>
                <a:schemeClr val="tx2">
                  <a:lumMod val="10000"/>
                </a:schemeClr>
              </a:solidFill>
            </a:endParaRPr>
          </a:p>
        </p:txBody>
      </p:sp>
      <p:sp>
        <p:nvSpPr>
          <p:cNvPr id="10" name="TextBox 9"/>
          <p:cNvSpPr txBox="1"/>
          <p:nvPr/>
        </p:nvSpPr>
        <p:spPr>
          <a:xfrm>
            <a:off x="6786780" y="1890766"/>
            <a:ext cx="2113792" cy="1200329"/>
          </a:xfrm>
          <a:prstGeom prst="rect">
            <a:avLst/>
          </a:prstGeom>
          <a:noFill/>
        </p:spPr>
        <p:txBody>
          <a:bodyPr wrap="square" rtlCol="0">
            <a:spAutoFit/>
          </a:bodyPr>
          <a:lstStyle/>
          <a:p>
            <a:r>
              <a:rPr lang="en-US" dirty="0" smtClean="0">
                <a:solidFill>
                  <a:schemeClr val="tx2">
                    <a:lumMod val="10000"/>
                  </a:schemeClr>
                </a:solidFill>
              </a:rPr>
              <a:t>Customer     Relationship</a:t>
            </a:r>
          </a:p>
          <a:p>
            <a:r>
              <a:rPr lang="en-US" dirty="0" smtClean="0">
                <a:solidFill>
                  <a:schemeClr val="tx2">
                    <a:lumMod val="10000"/>
                  </a:schemeClr>
                </a:solidFill>
              </a:rPr>
              <a:t>Management</a:t>
            </a:r>
          </a:p>
          <a:p>
            <a:r>
              <a:rPr lang="en-US" dirty="0" smtClean="0">
                <a:solidFill>
                  <a:schemeClr val="tx2">
                    <a:lumMod val="10000"/>
                  </a:schemeClr>
                </a:solidFill>
              </a:rPr>
              <a:t>     (CRM)</a:t>
            </a:r>
            <a:endParaRPr lang="en-US" dirty="0">
              <a:solidFill>
                <a:schemeClr val="tx2">
                  <a:lumMod val="10000"/>
                </a:schemeClr>
              </a:solidFill>
            </a:endParaRPr>
          </a:p>
        </p:txBody>
      </p:sp>
      <p:sp>
        <p:nvSpPr>
          <p:cNvPr id="3" name="Rectangle 2"/>
          <p:cNvSpPr/>
          <p:nvPr/>
        </p:nvSpPr>
        <p:spPr>
          <a:xfrm>
            <a:off x="164147" y="3561340"/>
            <a:ext cx="8610598" cy="2585323"/>
          </a:xfrm>
          <a:prstGeom prst="rect">
            <a:avLst/>
          </a:prstGeom>
        </p:spPr>
        <p:txBody>
          <a:bodyPr wrap="square">
            <a:spAutoFit/>
          </a:bodyPr>
          <a:lstStyle/>
          <a:p>
            <a:r>
              <a:rPr lang="en-US" dirty="0"/>
              <a:t>It is important to understand where the CRM system fits </a:t>
            </a:r>
            <a:r>
              <a:rPr lang="en-US" dirty="0" smtClean="0"/>
              <a:t>in </a:t>
            </a:r>
            <a:r>
              <a:rPr lang="en-US" dirty="0"/>
              <a:t>the overall enterprise</a:t>
            </a:r>
          </a:p>
          <a:p>
            <a:r>
              <a:rPr lang="en-US" dirty="0"/>
              <a:t>systems model for a company. While there are many other systems in a company’s</a:t>
            </a:r>
          </a:p>
          <a:p>
            <a:r>
              <a:rPr lang="en-US" dirty="0"/>
              <a:t>portfolio, these are the three main components: the ERP system is the internal</a:t>
            </a:r>
          </a:p>
          <a:p>
            <a:r>
              <a:rPr lang="en-US" dirty="0"/>
              <a:t>control system or software that runs the main operations of the company, the supply</a:t>
            </a:r>
          </a:p>
          <a:p>
            <a:r>
              <a:rPr lang="en-US" dirty="0"/>
              <a:t>chain management system controls the supply of materials and services needed to</a:t>
            </a:r>
          </a:p>
          <a:p>
            <a:r>
              <a:rPr lang="en-US" dirty="0"/>
              <a:t>satisfy the manufacturing, distribution and other materiel requirements of the</a:t>
            </a:r>
          </a:p>
          <a:p>
            <a:r>
              <a:rPr lang="en-US" dirty="0"/>
              <a:t>company, and the CRM System manages the marketing, sales and customer</a:t>
            </a:r>
          </a:p>
          <a:p>
            <a:r>
              <a:rPr lang="en-US" dirty="0"/>
              <a:t>functions of the customer relationship. Typically the ERP system is the data</a:t>
            </a:r>
          </a:p>
          <a:p>
            <a:r>
              <a:rPr lang="en-US" dirty="0"/>
              <a:t>repository for the SCM and ERP systems.</a:t>
            </a:r>
          </a:p>
        </p:txBody>
      </p:sp>
      <p:sp>
        <p:nvSpPr>
          <p:cNvPr id="15" name="Right Arrow 14"/>
          <p:cNvSpPr/>
          <p:nvPr/>
        </p:nvSpPr>
        <p:spPr>
          <a:xfrm>
            <a:off x="5658277" y="1993224"/>
            <a:ext cx="805297" cy="252601"/>
          </a:xfrm>
          <a:prstGeom prs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6" name="Left Arrow 15"/>
          <p:cNvSpPr/>
          <p:nvPr/>
        </p:nvSpPr>
        <p:spPr>
          <a:xfrm>
            <a:off x="5625375" y="2582674"/>
            <a:ext cx="800103" cy="242316"/>
          </a:xfrm>
          <a:prstGeom prst="lef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641717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95400" y="533400"/>
            <a:ext cx="6629400" cy="584775"/>
          </a:xfrm>
          <a:prstGeom prst="rect">
            <a:avLst/>
          </a:prstGeom>
        </p:spPr>
        <p:txBody>
          <a:bodyPr wrap="square">
            <a:spAutoFit/>
          </a:bodyPr>
          <a:lstStyle/>
          <a:p>
            <a:r>
              <a:rPr lang="en-US" sz="3200" b="1" dirty="0"/>
              <a:t>Why care about customers</a:t>
            </a:r>
          </a:p>
        </p:txBody>
      </p:sp>
      <p:sp>
        <p:nvSpPr>
          <p:cNvPr id="6" name="Rectangle 5"/>
          <p:cNvSpPr/>
          <p:nvPr/>
        </p:nvSpPr>
        <p:spPr>
          <a:xfrm>
            <a:off x="152400" y="1136808"/>
            <a:ext cx="3962400" cy="5016758"/>
          </a:xfrm>
          <a:prstGeom prst="rect">
            <a:avLst/>
          </a:prstGeom>
        </p:spPr>
        <p:txBody>
          <a:bodyPr wrap="square">
            <a:spAutoFit/>
          </a:bodyPr>
          <a:lstStyle/>
          <a:p>
            <a:pPr marL="342900" indent="-342900">
              <a:buFont typeface="Arial" pitchFamily="34" charset="0"/>
              <a:buChar char="•"/>
            </a:pPr>
            <a:r>
              <a:rPr lang="en-US" sz="2000" dirty="0"/>
              <a:t>Average company loses half its customers over a five year period.</a:t>
            </a:r>
          </a:p>
          <a:p>
            <a:pPr marL="342900" indent="-342900">
              <a:buFont typeface="Arial" pitchFamily="34" charset="0"/>
              <a:buChar char="•"/>
            </a:pPr>
            <a:r>
              <a:rPr lang="en-US" sz="2000" dirty="0" smtClean="0"/>
              <a:t>5% </a:t>
            </a:r>
            <a:r>
              <a:rPr lang="en-US" sz="2000" dirty="0"/>
              <a:t>increase in customer retention can lead to a considerable rise in net present value </a:t>
            </a:r>
            <a:r>
              <a:rPr lang="en-US" sz="2000" dirty="0" smtClean="0"/>
              <a:t>profits</a:t>
            </a:r>
            <a:endParaRPr lang="en-US" sz="2000" dirty="0"/>
          </a:p>
          <a:p>
            <a:pPr marL="342900" indent="-342900">
              <a:buFont typeface="Arial" pitchFamily="34" charset="0"/>
              <a:buChar char="•"/>
            </a:pPr>
            <a:r>
              <a:rPr lang="en-US" sz="2000" dirty="0"/>
              <a:t>Typically companies spend 5 times more on acquisition than retention</a:t>
            </a:r>
          </a:p>
          <a:p>
            <a:pPr marL="342900" indent="-342900">
              <a:buFont typeface="Arial" pitchFamily="34" charset="0"/>
              <a:buChar char="•"/>
            </a:pPr>
            <a:r>
              <a:rPr lang="en-US" sz="2000" dirty="0"/>
              <a:t>65-85% customers who deflect say they were satisfied with the supplier</a:t>
            </a:r>
          </a:p>
          <a:p>
            <a:pPr marL="342900" indent="-342900">
              <a:buFont typeface="Arial" pitchFamily="34" charset="0"/>
              <a:buChar char="•"/>
            </a:pPr>
            <a:r>
              <a:rPr lang="en-US" sz="2000" dirty="0"/>
              <a:t>A happy customer tells five people, a dissatisfied customer tells nine</a:t>
            </a: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4500" y="1136808"/>
            <a:ext cx="4889500" cy="5644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91568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09111" y="752656"/>
            <a:ext cx="1752600" cy="990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5" name="TextBox 4"/>
          <p:cNvSpPr txBox="1"/>
          <p:nvPr/>
        </p:nvSpPr>
        <p:spPr>
          <a:xfrm>
            <a:off x="3799611" y="924790"/>
            <a:ext cx="1371600" cy="646331"/>
          </a:xfrm>
          <a:prstGeom prst="rect">
            <a:avLst/>
          </a:prstGeom>
          <a:noFill/>
        </p:spPr>
        <p:txBody>
          <a:bodyPr wrap="square" rtlCol="0">
            <a:spAutoFit/>
          </a:bodyPr>
          <a:lstStyle/>
          <a:p>
            <a:r>
              <a:rPr lang="en-US" b="1" dirty="0" smtClean="0"/>
              <a:t>      CRM</a:t>
            </a:r>
          </a:p>
          <a:p>
            <a:r>
              <a:rPr lang="en-US" b="1" dirty="0" smtClean="0"/>
              <a:t>   Benefits</a:t>
            </a:r>
            <a:endParaRPr lang="en-US" b="1" dirty="0"/>
          </a:p>
        </p:txBody>
      </p:sp>
      <p:cxnSp>
        <p:nvCxnSpPr>
          <p:cNvPr id="7" name="Straight Connector 6"/>
          <p:cNvCxnSpPr>
            <a:stCxn id="4" idx="2"/>
          </p:cNvCxnSpPr>
          <p:nvPr/>
        </p:nvCxnSpPr>
        <p:spPr>
          <a:xfrm>
            <a:off x="4485411" y="1743256"/>
            <a:ext cx="0" cy="2954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397196" y="2038712"/>
            <a:ext cx="396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442009" y="3204574"/>
            <a:ext cx="0" cy="548635"/>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397196" y="2038712"/>
            <a:ext cx="0" cy="690633"/>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endCxn id="2056" idx="0"/>
          </p:cNvCxnSpPr>
          <p:nvPr/>
        </p:nvCxnSpPr>
        <p:spPr>
          <a:xfrm>
            <a:off x="6340127" y="2038713"/>
            <a:ext cx="6928" cy="701573"/>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2095" idx="0"/>
          </p:cNvCxnSpPr>
          <p:nvPr/>
        </p:nvCxnSpPr>
        <p:spPr>
          <a:xfrm flipV="1">
            <a:off x="6401679" y="3204575"/>
            <a:ext cx="0" cy="548633"/>
          </a:xfrm>
          <a:prstGeom prst="line">
            <a:avLst/>
          </a:prstGeom>
        </p:spPr>
        <p:style>
          <a:lnRef idx="1">
            <a:schemeClr val="accent1"/>
          </a:lnRef>
          <a:fillRef idx="0">
            <a:schemeClr val="accent1"/>
          </a:fillRef>
          <a:effectRef idx="0">
            <a:schemeClr val="accent1"/>
          </a:effectRef>
          <a:fontRef idx="minor">
            <a:schemeClr val="tx1"/>
          </a:fontRef>
        </p:style>
      </p:cxnSp>
      <p:sp>
        <p:nvSpPr>
          <p:cNvPr id="2055" name="Rectangle 2054"/>
          <p:cNvSpPr/>
          <p:nvPr/>
        </p:nvSpPr>
        <p:spPr>
          <a:xfrm>
            <a:off x="1595027" y="2760663"/>
            <a:ext cx="17653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64405" y="2740286"/>
            <a:ext cx="1765300" cy="469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64" name="TextBox 2063"/>
          <p:cNvSpPr txBox="1"/>
          <p:nvPr/>
        </p:nvSpPr>
        <p:spPr>
          <a:xfrm>
            <a:off x="1943101" y="2804597"/>
            <a:ext cx="1140647" cy="369332"/>
          </a:xfrm>
          <a:prstGeom prst="rect">
            <a:avLst/>
          </a:prstGeom>
          <a:noFill/>
        </p:spPr>
        <p:txBody>
          <a:bodyPr wrap="square" rtlCol="0">
            <a:spAutoFit/>
          </a:bodyPr>
          <a:lstStyle/>
          <a:p>
            <a:pPr algn="r"/>
            <a:r>
              <a:rPr lang="en-US" b="1" dirty="0" smtClean="0"/>
              <a:t>Profit</a:t>
            </a:r>
            <a:endParaRPr lang="en-US" b="1" dirty="0"/>
          </a:p>
        </p:txBody>
      </p:sp>
      <p:sp>
        <p:nvSpPr>
          <p:cNvPr id="2065" name="Up Arrow 2064"/>
          <p:cNvSpPr/>
          <p:nvPr/>
        </p:nvSpPr>
        <p:spPr>
          <a:xfrm>
            <a:off x="2057400" y="2777191"/>
            <a:ext cx="228600" cy="42738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7" name="TextBox 2066"/>
          <p:cNvSpPr txBox="1"/>
          <p:nvPr/>
        </p:nvSpPr>
        <p:spPr>
          <a:xfrm>
            <a:off x="6340127" y="2777191"/>
            <a:ext cx="774183" cy="369332"/>
          </a:xfrm>
          <a:prstGeom prst="rect">
            <a:avLst/>
          </a:prstGeom>
          <a:noFill/>
        </p:spPr>
        <p:txBody>
          <a:bodyPr wrap="square" rtlCol="0">
            <a:spAutoFit/>
          </a:bodyPr>
          <a:lstStyle/>
          <a:p>
            <a:r>
              <a:rPr lang="en-US" b="1" dirty="0" smtClean="0"/>
              <a:t>Cost</a:t>
            </a:r>
            <a:endParaRPr lang="en-US" b="1" dirty="0"/>
          </a:p>
        </p:txBody>
      </p:sp>
      <p:sp>
        <p:nvSpPr>
          <p:cNvPr id="2068" name="Down Arrow 2067"/>
          <p:cNvSpPr/>
          <p:nvPr/>
        </p:nvSpPr>
        <p:spPr>
          <a:xfrm>
            <a:off x="5967847" y="2766946"/>
            <a:ext cx="228600" cy="4141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2" name="TextBox 2081"/>
          <p:cNvSpPr txBox="1"/>
          <p:nvPr/>
        </p:nvSpPr>
        <p:spPr>
          <a:xfrm>
            <a:off x="1392961" y="3755850"/>
            <a:ext cx="2216151"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dirty="0" smtClean="0">
                <a:solidFill>
                  <a:schemeClr val="tx1"/>
                </a:solidFill>
              </a:rPr>
              <a:t>Customer Retention</a:t>
            </a:r>
            <a:endParaRPr lang="en-US" dirty="0">
              <a:solidFill>
                <a:schemeClr val="tx1"/>
              </a:solidFill>
            </a:endParaRPr>
          </a:p>
        </p:txBody>
      </p:sp>
      <p:sp>
        <p:nvSpPr>
          <p:cNvPr id="2083" name="TextBox 2082"/>
          <p:cNvSpPr txBox="1"/>
          <p:nvPr/>
        </p:nvSpPr>
        <p:spPr>
          <a:xfrm>
            <a:off x="1344180" y="4398015"/>
            <a:ext cx="2264931"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dirty="0" smtClean="0"/>
              <a:t>       </a:t>
            </a:r>
            <a:r>
              <a:rPr lang="en-US" dirty="0" smtClean="0">
                <a:solidFill>
                  <a:schemeClr val="tx1"/>
                </a:solidFill>
              </a:rPr>
              <a:t>Wallet Share</a:t>
            </a:r>
            <a:endParaRPr lang="en-US" dirty="0">
              <a:solidFill>
                <a:schemeClr val="tx1"/>
              </a:solidFill>
            </a:endParaRPr>
          </a:p>
        </p:txBody>
      </p:sp>
      <p:sp>
        <p:nvSpPr>
          <p:cNvPr id="2084" name="TextBox 2083"/>
          <p:cNvSpPr txBox="1"/>
          <p:nvPr/>
        </p:nvSpPr>
        <p:spPr>
          <a:xfrm>
            <a:off x="1345211" y="5057317"/>
            <a:ext cx="2264931"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dirty="0" smtClean="0">
                <a:solidFill>
                  <a:schemeClr val="bg1"/>
                </a:solidFill>
              </a:rPr>
              <a:t>  </a:t>
            </a:r>
            <a:r>
              <a:rPr lang="en-US" dirty="0" smtClean="0">
                <a:solidFill>
                  <a:schemeClr val="tx1"/>
                </a:solidFill>
              </a:rPr>
              <a:t>Up-Sale/ Cross Sell</a:t>
            </a:r>
            <a:endParaRPr lang="en-US" dirty="0">
              <a:solidFill>
                <a:schemeClr val="tx1"/>
              </a:solidFill>
            </a:endParaRPr>
          </a:p>
        </p:txBody>
      </p:sp>
      <p:sp>
        <p:nvSpPr>
          <p:cNvPr id="2095" name="TextBox 2094"/>
          <p:cNvSpPr txBox="1"/>
          <p:nvPr/>
        </p:nvSpPr>
        <p:spPr>
          <a:xfrm>
            <a:off x="5320693" y="3753208"/>
            <a:ext cx="2161971"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dirty="0" smtClean="0"/>
              <a:t>     </a:t>
            </a:r>
            <a:r>
              <a:rPr lang="en-US" dirty="0" smtClean="0">
                <a:solidFill>
                  <a:schemeClr val="tx1"/>
                </a:solidFill>
              </a:rPr>
              <a:t>Marketing Cost</a:t>
            </a:r>
            <a:endParaRPr lang="en-US" dirty="0">
              <a:solidFill>
                <a:schemeClr val="tx1"/>
              </a:solidFill>
            </a:endParaRPr>
          </a:p>
        </p:txBody>
      </p:sp>
      <p:sp>
        <p:nvSpPr>
          <p:cNvPr id="2096" name="TextBox 2095"/>
          <p:cNvSpPr txBox="1"/>
          <p:nvPr/>
        </p:nvSpPr>
        <p:spPr>
          <a:xfrm>
            <a:off x="5320693" y="4398014"/>
            <a:ext cx="2226217"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dirty="0" smtClean="0"/>
              <a:t>         </a:t>
            </a:r>
            <a:r>
              <a:rPr lang="en-US" dirty="0" smtClean="0">
                <a:solidFill>
                  <a:schemeClr val="tx1"/>
                </a:solidFill>
              </a:rPr>
              <a:t>Sales Cost</a:t>
            </a:r>
            <a:endParaRPr lang="en-US" dirty="0">
              <a:solidFill>
                <a:schemeClr val="tx1"/>
              </a:solidFill>
            </a:endParaRPr>
          </a:p>
        </p:txBody>
      </p:sp>
      <p:sp>
        <p:nvSpPr>
          <p:cNvPr id="2097" name="TextBox 2096"/>
          <p:cNvSpPr txBox="1"/>
          <p:nvPr/>
        </p:nvSpPr>
        <p:spPr>
          <a:xfrm>
            <a:off x="5320693" y="5057317"/>
            <a:ext cx="2226217"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dirty="0" smtClean="0">
                <a:solidFill>
                  <a:schemeClr val="bg1"/>
                </a:solidFill>
              </a:rPr>
              <a:t>      </a:t>
            </a:r>
            <a:r>
              <a:rPr lang="en-US" dirty="0" smtClean="0">
                <a:solidFill>
                  <a:schemeClr val="tx1"/>
                </a:solidFill>
              </a:rPr>
              <a:t>Service Cost</a:t>
            </a:r>
            <a:endParaRPr lang="en-US" dirty="0">
              <a:solidFill>
                <a:schemeClr val="tx1"/>
              </a:solidFill>
            </a:endParaRPr>
          </a:p>
        </p:txBody>
      </p:sp>
      <p:sp>
        <p:nvSpPr>
          <p:cNvPr id="2098" name="Footer Placeholder 2097"/>
          <p:cNvSpPr>
            <a:spLocks noGrp="1"/>
          </p:cNvSpPr>
          <p:nvPr>
            <p:ph type="ftr" sz="quarter" idx="11"/>
          </p:nvPr>
        </p:nvSpPr>
        <p:spPr>
          <a:xfrm>
            <a:off x="1344180" y="6400800"/>
            <a:ext cx="6809220" cy="320676"/>
          </a:xfrm>
        </p:spPr>
        <p:txBody>
          <a:bodyPr/>
          <a:lstStyle/>
          <a:p>
            <a:r>
              <a:rPr lang="en-US" dirty="0" smtClean="0"/>
              <a:t>(2012,11).http://faculty.babson.edu/</a:t>
            </a:r>
            <a:r>
              <a:rPr lang="en-US" dirty="0" err="1" smtClean="0"/>
              <a:t>grossman</a:t>
            </a:r>
            <a:r>
              <a:rPr lang="en-US" dirty="0" smtClean="0"/>
              <a:t>/breeze/</a:t>
            </a:r>
            <a:r>
              <a:rPr lang="en-US" dirty="0" err="1" smtClean="0"/>
              <a:t>crm</a:t>
            </a:r>
            <a:r>
              <a:rPr lang="en-US" dirty="0" smtClean="0"/>
              <a:t>/CRM_Printable_Version.pdf,Retrieved11,2012</a:t>
            </a:r>
            <a:endParaRPr lang="en-US" dirty="0"/>
          </a:p>
        </p:txBody>
      </p:sp>
    </p:spTree>
    <p:extLst>
      <p:ext uri="{BB962C8B-B14F-4D97-AF65-F5344CB8AC3E}">
        <p14:creationId xmlns:p14="http://schemas.microsoft.com/office/powerpoint/2010/main" val="6737314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63689"/>
            <a:ext cx="3657600" cy="6463308"/>
          </a:xfrm>
          <a:prstGeom prst="rect">
            <a:avLst/>
          </a:prstGeom>
          <a:noFill/>
        </p:spPr>
        <p:txBody>
          <a:bodyPr wrap="square" rtlCol="0">
            <a:spAutoFit/>
          </a:bodyPr>
          <a:lstStyle/>
          <a:p>
            <a:endParaRPr lang="en-US" b="1" dirty="0" smtClean="0"/>
          </a:p>
          <a:p>
            <a:endParaRPr lang="en-US" b="1" dirty="0"/>
          </a:p>
          <a:p>
            <a:r>
              <a:rPr lang="en-US" b="1" dirty="0" smtClean="0"/>
              <a:t>Product line </a:t>
            </a:r>
            <a:r>
              <a:rPr lang="en-US" dirty="0" smtClean="0"/>
              <a:t>– in 2001 more than</a:t>
            </a:r>
          </a:p>
          <a:p>
            <a:r>
              <a:rPr lang="en-US" dirty="0" smtClean="0"/>
              <a:t>8,500 products, still considered</a:t>
            </a:r>
          </a:p>
          <a:p>
            <a:r>
              <a:rPr lang="en-US" dirty="0" smtClean="0"/>
              <a:t>a fraction of all products in the</a:t>
            </a:r>
          </a:p>
          <a:p>
            <a:r>
              <a:rPr lang="en-US" dirty="0" smtClean="0"/>
              <a:t>Medical supplies marketplace.</a:t>
            </a:r>
          </a:p>
          <a:p>
            <a:r>
              <a:rPr lang="en-US" dirty="0" smtClean="0"/>
              <a:t>Moore’s strategy was to provide</a:t>
            </a:r>
          </a:p>
          <a:p>
            <a:r>
              <a:rPr lang="en-US" dirty="0" smtClean="0"/>
              <a:t>a one-stop place for all the</a:t>
            </a:r>
          </a:p>
          <a:p>
            <a:r>
              <a:rPr lang="en-US" dirty="0"/>
              <a:t>p</a:t>
            </a:r>
            <a:r>
              <a:rPr lang="en-US" dirty="0" smtClean="0"/>
              <a:t>roducts the customers needed and to dominate their orders</a:t>
            </a:r>
            <a:r>
              <a:rPr lang="en-US" dirty="0" smtClean="0"/>
              <a:t>.</a:t>
            </a:r>
          </a:p>
          <a:p>
            <a:endParaRPr lang="en-US" dirty="0" smtClean="0"/>
          </a:p>
          <a:p>
            <a:r>
              <a:rPr lang="en-US" b="1" dirty="0" smtClean="0"/>
              <a:t>Markets</a:t>
            </a:r>
            <a:r>
              <a:rPr lang="en-US" dirty="0" smtClean="0"/>
              <a:t> – Moore divided its customers into 6 groups:  Physicians,</a:t>
            </a:r>
          </a:p>
          <a:p>
            <a:r>
              <a:rPr lang="en-US" dirty="0" smtClean="0"/>
              <a:t>Podiatrists, Emergency Medical Services, Public Sector, Correction Facilities, Industrial, and Resellers</a:t>
            </a:r>
            <a:r>
              <a:rPr lang="en-US" dirty="0" smtClean="0"/>
              <a:t>.</a:t>
            </a:r>
          </a:p>
          <a:p>
            <a:endParaRPr lang="en-US" dirty="0" smtClean="0"/>
          </a:p>
          <a:p>
            <a:endParaRPr lang="en-US" dirty="0" smtClean="0"/>
          </a:p>
          <a:p>
            <a:pPr marL="285750" indent="-285750">
              <a:buFont typeface="Wingdings" pitchFamily="2" charset="2"/>
              <a:buChar char="Ø"/>
            </a:pPr>
            <a:r>
              <a:rPr lang="en-US" b="1" dirty="0"/>
              <a:t>Demand planning</a:t>
            </a:r>
          </a:p>
          <a:p>
            <a:pPr marL="285750" indent="-285750">
              <a:buFont typeface="Wingdings" pitchFamily="2" charset="2"/>
              <a:buChar char="Ø"/>
            </a:pPr>
            <a:r>
              <a:rPr lang="en-US" b="1" dirty="0"/>
              <a:t>Warehouse transfer system</a:t>
            </a:r>
          </a:p>
          <a:p>
            <a:pPr marL="285750" indent="-285750">
              <a:buFont typeface="Wingdings" pitchFamily="2" charset="2"/>
              <a:buChar char="Ø"/>
            </a:pPr>
            <a:r>
              <a:rPr lang="en-US" b="1" dirty="0"/>
              <a:t>Deal management</a:t>
            </a:r>
          </a:p>
          <a:p>
            <a:pPr marL="285750" indent="-285750">
              <a:buFont typeface="Wingdings" pitchFamily="2" charset="2"/>
              <a:buChar char="Ø"/>
            </a:pPr>
            <a:r>
              <a:rPr lang="en-US" b="1" dirty="0"/>
              <a:t>Stock </a:t>
            </a:r>
            <a:r>
              <a:rPr lang="en-US" b="1" dirty="0" smtClean="0"/>
              <a:t>simulations</a:t>
            </a:r>
            <a:endParaRPr lang="en-US" b="1"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838200"/>
            <a:ext cx="5334000" cy="60198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0" y="0"/>
            <a:ext cx="1490473" cy="369332"/>
          </a:xfrm>
          <a:prstGeom prst="rect">
            <a:avLst/>
          </a:prstGeom>
          <a:noFill/>
        </p:spPr>
        <p:txBody>
          <a:bodyPr wrap="none" rtlCol="0">
            <a:spAutoFit/>
          </a:bodyPr>
          <a:lstStyle/>
          <a:p>
            <a:r>
              <a:rPr lang="en-US" dirty="0" smtClean="0"/>
              <a:t>ERP bolt-</a:t>
            </a:r>
            <a:r>
              <a:rPr lang="en-US" dirty="0" err="1" smtClean="0"/>
              <a:t>ons</a:t>
            </a:r>
            <a:endParaRPr lang="en-US" dirty="0"/>
          </a:p>
        </p:txBody>
      </p:sp>
    </p:spTree>
    <p:extLst>
      <p:ext uri="{BB962C8B-B14F-4D97-AF65-F5344CB8AC3E}">
        <p14:creationId xmlns:p14="http://schemas.microsoft.com/office/powerpoint/2010/main" val="7922459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977747686"/>
              </p:ext>
            </p:extLst>
          </p:nvPr>
        </p:nvGraphicFramePr>
        <p:xfrm>
          <a:off x="3886200" y="914400"/>
          <a:ext cx="4800600" cy="555534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38100" y="907534"/>
            <a:ext cx="3200400" cy="4370427"/>
          </a:xfrm>
          <a:prstGeom prst="rect">
            <a:avLst/>
          </a:prstGeom>
          <a:noFill/>
        </p:spPr>
        <p:txBody>
          <a:bodyPr wrap="square" rtlCol="0">
            <a:spAutoFit/>
          </a:bodyPr>
          <a:lstStyle/>
          <a:p>
            <a:endParaRPr lang="en-US" dirty="0"/>
          </a:p>
          <a:p>
            <a:r>
              <a:rPr lang="en-US" sz="2000" b="1" dirty="0" smtClean="0"/>
              <a:t>The Perfect Order </a:t>
            </a:r>
            <a:r>
              <a:rPr lang="en-US" sz="2000" dirty="0" smtClean="0"/>
              <a:t>– Moore created this concept </a:t>
            </a:r>
            <a:endParaRPr lang="en-US" sz="2000" dirty="0"/>
          </a:p>
          <a:p>
            <a:r>
              <a:rPr lang="en-US" sz="2000" dirty="0"/>
              <a:t>b</a:t>
            </a:r>
            <a:r>
              <a:rPr lang="en-US" sz="2000" dirty="0" smtClean="0"/>
              <a:t>ased on a performance measurement system</a:t>
            </a:r>
          </a:p>
          <a:p>
            <a:r>
              <a:rPr lang="en-US" sz="2000" dirty="0"/>
              <a:t>d</a:t>
            </a:r>
            <a:r>
              <a:rPr lang="en-US" sz="2000" dirty="0" smtClean="0"/>
              <a:t>eveloped by the company in late 2000. The “perfect order” had all of the items in stock, was shipped on time from the closest  distribution  center and arrived on time, damage free.</a:t>
            </a:r>
          </a:p>
          <a:p>
            <a:r>
              <a:rPr lang="en-US" sz="2000" dirty="0" smtClean="0"/>
              <a:t>Moore’s accuracy was only 68%</a:t>
            </a:r>
          </a:p>
        </p:txBody>
      </p:sp>
      <p:sp>
        <p:nvSpPr>
          <p:cNvPr id="5" name="Rectangle 4"/>
          <p:cNvSpPr/>
          <p:nvPr/>
        </p:nvSpPr>
        <p:spPr>
          <a:xfrm>
            <a:off x="0" y="5562599"/>
            <a:ext cx="9067800" cy="1292662"/>
          </a:xfrm>
          <a:prstGeom prst="rect">
            <a:avLst/>
          </a:prstGeom>
        </p:spPr>
        <p:txBody>
          <a:bodyPr wrap="square">
            <a:spAutoFit/>
          </a:bodyPr>
          <a:lstStyle/>
          <a:p>
            <a:r>
              <a:rPr lang="en-US" sz="2400" b="1" dirty="0"/>
              <a:t>*</a:t>
            </a:r>
            <a:r>
              <a:rPr lang="en-US" dirty="0"/>
              <a:t>2000 orders per day and 17% have to be split between to different distribution centers at a cost of $2.82 per shipment. This cost is absorbed by Moore Medical.     340 x $2.82 = 958.80 per day cost to the company.  If Moore Medical work an average of 20 day per month this would result in a $19,176./month cost to the company.</a:t>
            </a:r>
          </a:p>
        </p:txBody>
      </p:sp>
      <p:sp>
        <p:nvSpPr>
          <p:cNvPr id="2" name="TextBox 1"/>
          <p:cNvSpPr txBox="1"/>
          <p:nvPr/>
        </p:nvSpPr>
        <p:spPr>
          <a:xfrm>
            <a:off x="2667000" y="697468"/>
            <a:ext cx="2770823" cy="369332"/>
          </a:xfrm>
          <a:prstGeom prst="rect">
            <a:avLst/>
          </a:prstGeom>
          <a:noFill/>
        </p:spPr>
        <p:txBody>
          <a:bodyPr wrap="none" rtlCol="0">
            <a:spAutoFit/>
          </a:bodyPr>
          <a:lstStyle/>
          <a:p>
            <a:r>
              <a:rPr lang="en-US" b="1" dirty="0" smtClean="0"/>
              <a:t>A Performance Measure</a:t>
            </a:r>
            <a:endParaRPr lang="en-US" b="1" dirty="0"/>
          </a:p>
        </p:txBody>
      </p:sp>
      <p:sp>
        <p:nvSpPr>
          <p:cNvPr id="6" name="TextBox 5"/>
          <p:cNvSpPr txBox="1"/>
          <p:nvPr/>
        </p:nvSpPr>
        <p:spPr>
          <a:xfrm>
            <a:off x="0" y="0"/>
            <a:ext cx="1490473" cy="369332"/>
          </a:xfrm>
          <a:prstGeom prst="rect">
            <a:avLst/>
          </a:prstGeom>
          <a:noFill/>
        </p:spPr>
        <p:txBody>
          <a:bodyPr wrap="none" rtlCol="0">
            <a:spAutoFit/>
          </a:bodyPr>
          <a:lstStyle/>
          <a:p>
            <a:r>
              <a:rPr lang="en-US" dirty="0" smtClean="0"/>
              <a:t>ERP bolt-</a:t>
            </a:r>
            <a:r>
              <a:rPr lang="en-US" dirty="0" err="1" smtClean="0"/>
              <a:t>ons</a:t>
            </a:r>
            <a:endParaRPr lang="en-US" dirty="0"/>
          </a:p>
        </p:txBody>
      </p:sp>
    </p:spTree>
    <p:extLst>
      <p:ext uri="{BB962C8B-B14F-4D97-AF65-F5344CB8AC3E}">
        <p14:creationId xmlns:p14="http://schemas.microsoft.com/office/powerpoint/2010/main" val="25535514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072044"/>
            <a:ext cx="5410200"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3600" b="1" dirty="0" smtClean="0"/>
              <a:t>Technology Solutions</a:t>
            </a:r>
            <a:endParaRPr lang="en-US" sz="3600" b="1" dirty="0"/>
          </a:p>
        </p:txBody>
      </p:sp>
      <p:sp>
        <p:nvSpPr>
          <p:cNvPr id="4" name="TextBox 3"/>
          <p:cNvSpPr txBox="1"/>
          <p:nvPr/>
        </p:nvSpPr>
        <p:spPr>
          <a:xfrm>
            <a:off x="76200" y="2731075"/>
            <a:ext cx="6477000" cy="2308324"/>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Arial" pitchFamily="34" charset="0"/>
              <a:buChar char="•"/>
            </a:pPr>
            <a:r>
              <a:rPr lang="en-US" sz="3600" dirty="0" smtClean="0">
                <a:solidFill>
                  <a:schemeClr val="tx1"/>
                </a:solidFill>
              </a:rPr>
              <a:t>CRM from Clarify Consultants</a:t>
            </a:r>
          </a:p>
          <a:p>
            <a:pPr marL="285750" indent="-285750">
              <a:buFont typeface="Arial" pitchFamily="34" charset="0"/>
              <a:buChar char="•"/>
            </a:pPr>
            <a:r>
              <a:rPr lang="en-US" sz="3600" dirty="0" smtClean="0">
                <a:solidFill>
                  <a:schemeClr val="tx1"/>
                </a:solidFill>
              </a:rPr>
              <a:t>ERP bolt-</a:t>
            </a:r>
            <a:r>
              <a:rPr lang="en-US" sz="3600" dirty="0" err="1" smtClean="0">
                <a:solidFill>
                  <a:schemeClr val="tx1"/>
                </a:solidFill>
              </a:rPr>
              <a:t>ons</a:t>
            </a:r>
            <a:endParaRPr lang="en-US" sz="3600" dirty="0" smtClean="0">
              <a:solidFill>
                <a:schemeClr val="tx1"/>
              </a:solidFill>
            </a:endParaRPr>
          </a:p>
          <a:p>
            <a:r>
              <a:rPr lang="en-US" sz="3600" dirty="0" smtClean="0">
                <a:solidFill>
                  <a:schemeClr val="tx1"/>
                </a:solidFill>
              </a:rPr>
              <a:t>	&gt; implementation</a:t>
            </a:r>
          </a:p>
          <a:p>
            <a:r>
              <a:rPr lang="en-US" sz="3600" dirty="0">
                <a:solidFill>
                  <a:schemeClr val="tx1"/>
                </a:solidFill>
              </a:rPr>
              <a:t>	</a:t>
            </a:r>
            <a:r>
              <a:rPr lang="en-US" sz="3600" dirty="0" smtClean="0">
                <a:solidFill>
                  <a:schemeClr val="tx1"/>
                </a:solidFill>
              </a:rPr>
              <a:t>&gt; training</a:t>
            </a:r>
            <a:endParaRPr lang="en-US" sz="3600" dirty="0">
              <a:solidFill>
                <a:schemeClr val="tx1"/>
              </a:solidFill>
            </a:endParaRPr>
          </a:p>
        </p:txBody>
      </p:sp>
      <p:sp>
        <p:nvSpPr>
          <p:cNvPr id="2" name="TextBox 1"/>
          <p:cNvSpPr txBox="1"/>
          <p:nvPr/>
        </p:nvSpPr>
        <p:spPr>
          <a:xfrm>
            <a:off x="0" y="1066800"/>
            <a:ext cx="1311962" cy="369332"/>
          </a:xfrm>
          <a:prstGeom prst="rect">
            <a:avLst/>
          </a:prstGeom>
          <a:noFill/>
        </p:spPr>
        <p:txBody>
          <a:bodyPr wrap="none" rtlCol="0">
            <a:spAutoFit/>
          </a:bodyPr>
          <a:lstStyle/>
          <a:p>
            <a:r>
              <a:rPr lang="en-US" dirty="0" smtClean="0"/>
              <a:t>Conclusion</a:t>
            </a:r>
            <a:endParaRPr lang="en-US" dirty="0"/>
          </a:p>
        </p:txBody>
      </p:sp>
    </p:spTree>
    <p:extLst>
      <p:ext uri="{BB962C8B-B14F-4D97-AF65-F5344CB8AC3E}">
        <p14:creationId xmlns:p14="http://schemas.microsoft.com/office/powerpoint/2010/main" val="20792921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400" y="967658"/>
            <a:ext cx="73914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3200" dirty="0" smtClean="0"/>
              <a:t>       Strategies for Implementation</a:t>
            </a:r>
            <a:endParaRPr lang="en-US" sz="3200" dirty="0"/>
          </a:p>
        </p:txBody>
      </p:sp>
      <p:sp>
        <p:nvSpPr>
          <p:cNvPr id="5" name="TextBox 4"/>
          <p:cNvSpPr txBox="1"/>
          <p:nvPr/>
        </p:nvSpPr>
        <p:spPr>
          <a:xfrm>
            <a:off x="-792" y="1552433"/>
            <a:ext cx="7232493" cy="646331"/>
          </a:xfrm>
          <a:prstGeom prst="rect">
            <a:avLst/>
          </a:prstGeom>
          <a:noFill/>
        </p:spPr>
        <p:txBody>
          <a:bodyPr wrap="none" rtlCol="0">
            <a:spAutoFit/>
          </a:bodyPr>
          <a:lstStyle/>
          <a:p>
            <a:pPr marL="285750" indent="-285750">
              <a:buFont typeface="Arial" pitchFamily="34" charset="0"/>
              <a:buChar char="•"/>
            </a:pPr>
            <a:r>
              <a:rPr lang="en-US" dirty="0" smtClean="0"/>
              <a:t>Moore is looking to optimize internal functions  and predict market </a:t>
            </a:r>
          </a:p>
          <a:p>
            <a:r>
              <a:rPr lang="en-US" dirty="0" smtClean="0"/>
              <a:t>     demand though a CRM system</a:t>
            </a:r>
            <a:endParaRPr lang="en-US" dirty="0"/>
          </a:p>
        </p:txBody>
      </p:sp>
      <p:sp>
        <p:nvSpPr>
          <p:cNvPr id="6" name="TextBox 5"/>
          <p:cNvSpPr txBox="1"/>
          <p:nvPr/>
        </p:nvSpPr>
        <p:spPr>
          <a:xfrm>
            <a:off x="12700" y="2198764"/>
            <a:ext cx="5867400" cy="646331"/>
          </a:xfrm>
          <a:prstGeom prst="rect">
            <a:avLst/>
          </a:prstGeom>
          <a:noFill/>
        </p:spPr>
        <p:txBody>
          <a:bodyPr wrap="square" rtlCol="0">
            <a:spAutoFit/>
          </a:bodyPr>
          <a:lstStyle/>
          <a:p>
            <a:pPr marL="285750" indent="-285750">
              <a:buFont typeface="Arial" pitchFamily="34" charset="0"/>
              <a:buChar char="•"/>
            </a:pPr>
            <a:r>
              <a:rPr lang="en-US" dirty="0" smtClean="0"/>
              <a:t>Know corporate goals and support these goals through implementation selection </a:t>
            </a:r>
            <a:endParaRPr lang="en-US" dirty="0"/>
          </a:p>
        </p:txBody>
      </p:sp>
      <p:sp>
        <p:nvSpPr>
          <p:cNvPr id="8" name="TextBox 7"/>
          <p:cNvSpPr txBox="1"/>
          <p:nvPr/>
        </p:nvSpPr>
        <p:spPr>
          <a:xfrm>
            <a:off x="-40226" y="2845095"/>
            <a:ext cx="7361054" cy="646331"/>
          </a:xfrm>
          <a:prstGeom prst="rect">
            <a:avLst/>
          </a:prstGeom>
          <a:noFill/>
        </p:spPr>
        <p:txBody>
          <a:bodyPr wrap="none" rtlCol="0">
            <a:spAutoFit/>
          </a:bodyPr>
          <a:lstStyle/>
          <a:p>
            <a:pPr marL="285750" indent="-285750" algn="ctr">
              <a:buFont typeface="Arial" pitchFamily="34" charset="0"/>
              <a:buChar char="•"/>
            </a:pPr>
            <a:r>
              <a:rPr lang="en-US" dirty="0" smtClean="0"/>
              <a:t>Ensure the skills, knowledge and associated behaviors required by the</a:t>
            </a:r>
          </a:p>
          <a:p>
            <a:r>
              <a:rPr lang="en-US" dirty="0" smtClean="0"/>
              <a:t>     workforce support the implementation</a:t>
            </a:r>
            <a:endParaRPr lang="en-US" dirty="0"/>
          </a:p>
        </p:txBody>
      </p:sp>
      <p:sp>
        <p:nvSpPr>
          <p:cNvPr id="9" name="TextBox 8"/>
          <p:cNvSpPr txBox="1"/>
          <p:nvPr/>
        </p:nvSpPr>
        <p:spPr>
          <a:xfrm>
            <a:off x="-40226" y="3468111"/>
            <a:ext cx="6452087" cy="923330"/>
          </a:xfrm>
          <a:prstGeom prst="rect">
            <a:avLst/>
          </a:prstGeom>
          <a:noFill/>
        </p:spPr>
        <p:txBody>
          <a:bodyPr wrap="none" rtlCol="0">
            <a:spAutoFit/>
          </a:bodyPr>
          <a:lstStyle/>
          <a:p>
            <a:pPr marL="285750" indent="-285750">
              <a:buFont typeface="Arial" pitchFamily="34" charset="0"/>
              <a:buChar char="•"/>
            </a:pPr>
            <a:r>
              <a:rPr lang="en-US" dirty="0" smtClean="0"/>
              <a:t>Change the compensation of the workforce to achieve the </a:t>
            </a:r>
          </a:p>
          <a:p>
            <a:r>
              <a:rPr lang="en-US" dirty="0" smtClean="0"/>
              <a:t>     desired behaviors and cultural shifts and motivate employees</a:t>
            </a:r>
          </a:p>
          <a:p>
            <a:r>
              <a:rPr lang="en-US" dirty="0" smtClean="0"/>
              <a:t>     to rally behind strategy</a:t>
            </a:r>
            <a:endParaRPr lang="en-US" dirty="0"/>
          </a:p>
        </p:txBody>
      </p:sp>
      <p:sp>
        <p:nvSpPr>
          <p:cNvPr id="10" name="TextBox 9"/>
          <p:cNvSpPr txBox="1"/>
          <p:nvPr/>
        </p:nvSpPr>
        <p:spPr>
          <a:xfrm>
            <a:off x="-40226" y="4340641"/>
            <a:ext cx="5568384" cy="923330"/>
          </a:xfrm>
          <a:prstGeom prst="rect">
            <a:avLst/>
          </a:prstGeom>
          <a:noFill/>
        </p:spPr>
        <p:txBody>
          <a:bodyPr wrap="none" rtlCol="0">
            <a:spAutoFit/>
          </a:bodyPr>
          <a:lstStyle/>
          <a:p>
            <a:pPr marL="285750" indent="-285750">
              <a:buFont typeface="Arial" pitchFamily="34" charset="0"/>
              <a:buChar char="•"/>
            </a:pPr>
            <a:r>
              <a:rPr lang="en-US" dirty="0" smtClean="0"/>
              <a:t>Plan ERP bolt-</a:t>
            </a:r>
            <a:r>
              <a:rPr lang="en-US" dirty="0" err="1" smtClean="0"/>
              <a:t>ons</a:t>
            </a:r>
            <a:r>
              <a:rPr lang="en-US" dirty="0" smtClean="0"/>
              <a:t> and CRM to fit in with the vision</a:t>
            </a:r>
          </a:p>
          <a:p>
            <a:r>
              <a:rPr lang="en-US" dirty="0" smtClean="0"/>
              <a:t>     and goals  of  the company</a:t>
            </a:r>
          </a:p>
          <a:p>
            <a:endParaRPr lang="en-US" dirty="0"/>
          </a:p>
        </p:txBody>
      </p:sp>
      <p:sp>
        <p:nvSpPr>
          <p:cNvPr id="11" name="TextBox 10"/>
          <p:cNvSpPr txBox="1"/>
          <p:nvPr/>
        </p:nvSpPr>
        <p:spPr>
          <a:xfrm>
            <a:off x="-40226" y="4957107"/>
            <a:ext cx="3655681" cy="369332"/>
          </a:xfrm>
          <a:prstGeom prst="rect">
            <a:avLst/>
          </a:prstGeom>
          <a:noFill/>
        </p:spPr>
        <p:txBody>
          <a:bodyPr wrap="none" rtlCol="0">
            <a:spAutoFit/>
          </a:bodyPr>
          <a:lstStyle/>
          <a:p>
            <a:pPr marL="285750" indent="-285750">
              <a:buFont typeface="Arial" pitchFamily="34" charset="0"/>
              <a:buChar char="•"/>
            </a:pPr>
            <a:r>
              <a:rPr lang="en-US" dirty="0" smtClean="0"/>
              <a:t>Build everywhere conservatively</a:t>
            </a:r>
            <a:endParaRPr lang="en-US" dirty="0"/>
          </a:p>
        </p:txBody>
      </p:sp>
      <p:sp>
        <p:nvSpPr>
          <p:cNvPr id="12" name="TextBox 11"/>
          <p:cNvSpPr txBox="1"/>
          <p:nvPr/>
        </p:nvSpPr>
        <p:spPr>
          <a:xfrm>
            <a:off x="0" y="5326439"/>
            <a:ext cx="2090316" cy="369332"/>
          </a:xfrm>
          <a:prstGeom prst="rect">
            <a:avLst/>
          </a:prstGeom>
          <a:noFill/>
        </p:spPr>
        <p:txBody>
          <a:bodyPr wrap="none" rtlCol="0">
            <a:spAutoFit/>
          </a:bodyPr>
          <a:lstStyle/>
          <a:p>
            <a:pPr marL="285750" indent="-285750">
              <a:buFont typeface="Arial" pitchFamily="34" charset="0"/>
              <a:buChar char="•"/>
            </a:pPr>
            <a:r>
              <a:rPr lang="en-US" dirty="0" smtClean="0"/>
              <a:t>Train employees</a:t>
            </a:r>
            <a:endParaRPr lang="en-US" dirty="0"/>
          </a:p>
        </p:txBody>
      </p:sp>
      <p:sp>
        <p:nvSpPr>
          <p:cNvPr id="13" name="TextBox 12"/>
          <p:cNvSpPr txBox="1"/>
          <p:nvPr/>
        </p:nvSpPr>
        <p:spPr>
          <a:xfrm>
            <a:off x="-40226" y="5668665"/>
            <a:ext cx="6441026" cy="923330"/>
          </a:xfrm>
          <a:prstGeom prst="rect">
            <a:avLst/>
          </a:prstGeom>
          <a:noFill/>
        </p:spPr>
        <p:txBody>
          <a:bodyPr wrap="square" rtlCol="0">
            <a:spAutoFit/>
          </a:bodyPr>
          <a:lstStyle/>
          <a:p>
            <a:pPr marL="285750" indent="-285750">
              <a:buFont typeface="Arial" pitchFamily="34" charset="0"/>
              <a:buChar char="•"/>
            </a:pPr>
            <a:r>
              <a:rPr lang="en-US" dirty="0" smtClean="0"/>
              <a:t>Both short and long term ROI’s should be realized as long as Moore </a:t>
            </a:r>
            <a:r>
              <a:rPr lang="en-US" dirty="0" smtClean="0"/>
              <a:t>stays </a:t>
            </a:r>
            <a:r>
              <a:rPr lang="en-US" dirty="0" smtClean="0"/>
              <a:t>customer focused and true to their aim of being a one-stop shop that meets all their customer’s needs</a:t>
            </a:r>
            <a:endParaRPr lang="en-US" dirty="0"/>
          </a:p>
        </p:txBody>
      </p:sp>
      <p:sp>
        <p:nvSpPr>
          <p:cNvPr id="2" name="TextBox 1"/>
          <p:cNvSpPr txBox="1"/>
          <p:nvPr/>
        </p:nvSpPr>
        <p:spPr>
          <a:xfrm>
            <a:off x="1787613" y="577334"/>
            <a:ext cx="1265411" cy="369332"/>
          </a:xfrm>
          <a:prstGeom prst="rect">
            <a:avLst/>
          </a:prstGeom>
          <a:noFill/>
        </p:spPr>
        <p:txBody>
          <a:bodyPr wrap="none" rtlCol="0">
            <a:spAutoFit/>
          </a:bodyPr>
          <a:lstStyle/>
          <a:p>
            <a:r>
              <a:rPr lang="en-US" dirty="0" smtClean="0"/>
              <a:t>conclusion</a:t>
            </a:r>
            <a:endParaRPr lang="en-US" dirty="0"/>
          </a:p>
        </p:txBody>
      </p:sp>
    </p:spTree>
    <p:extLst>
      <p:ext uri="{BB962C8B-B14F-4D97-AF65-F5344CB8AC3E}">
        <p14:creationId xmlns:p14="http://schemas.microsoft.com/office/powerpoint/2010/main" val="33941118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 y="1066800"/>
            <a:ext cx="8305800" cy="1200912"/>
          </a:xfrm>
        </p:spPr>
        <p:txBody>
          <a:bodyPr>
            <a:normAutofit fontScale="90000"/>
          </a:bodyPr>
          <a:lstStyle/>
          <a:p>
            <a:r>
              <a:rPr lang="en-US" sz="4000" b="1" dirty="0">
                <a:latin typeface="Times New Roman" pitchFamily="18" charset="0"/>
                <a:cs typeface="Times New Roman" pitchFamily="18" charset="0"/>
              </a:rPr>
              <a:t>Problem Statement</a:t>
            </a:r>
            <a:r>
              <a:rPr lang="en-US" dirty="0"/>
              <a:t/>
            </a:r>
            <a:br>
              <a:rPr lang="en-US" dirty="0"/>
            </a:br>
            <a:endParaRPr lang="en-US" dirty="0"/>
          </a:p>
        </p:txBody>
      </p:sp>
      <p:sp>
        <p:nvSpPr>
          <p:cNvPr id="3" name="Subtitle 2"/>
          <p:cNvSpPr>
            <a:spLocks noGrp="1"/>
          </p:cNvSpPr>
          <p:nvPr>
            <p:ph type="subTitle" idx="4294967295"/>
          </p:nvPr>
        </p:nvSpPr>
        <p:spPr>
          <a:xfrm>
            <a:off x="0" y="1828800"/>
            <a:ext cx="6629400" cy="5029200"/>
          </a:xfrm>
        </p:spPr>
        <p:txBody>
          <a:bodyPr>
            <a:normAutofit/>
          </a:bodyPr>
          <a:lstStyle/>
          <a:p>
            <a:r>
              <a:rPr lang="en-US" sz="2800" dirty="0" smtClean="0">
                <a:solidFill>
                  <a:schemeClr val="tx1"/>
                </a:solidFill>
                <a:effectLst/>
                <a:latin typeface="Times New Roman"/>
                <a:ea typeface="Calibri"/>
              </a:rPr>
              <a:t> The problem is that Moore Medical needs Customer Relationship Management (CRM) software that will allow Moore Medical to improve their ability to sense and respond to customer desires. Moore Medical desires to win new customers as well as keep their existing ones by increasing the interaction with its narrow group of market practitioner customers.</a:t>
            </a:r>
            <a:endParaRPr lang="en-US" sz="2800" dirty="0">
              <a:solidFill>
                <a:schemeClr val="tx1"/>
              </a:solidFill>
              <a:latin typeface="Times New Roman"/>
            </a:endParaRPr>
          </a:p>
        </p:txBody>
      </p:sp>
    </p:spTree>
    <p:extLst>
      <p:ext uri="{BB962C8B-B14F-4D97-AF65-F5344CB8AC3E}">
        <p14:creationId xmlns:p14="http://schemas.microsoft.com/office/powerpoint/2010/main" val="1068669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400" y="1779687"/>
            <a:ext cx="9118600" cy="5078313"/>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marL="457200" indent="-457200">
              <a:buFont typeface="+mj-lt"/>
              <a:buAutoNum type="arabicParenR"/>
            </a:pPr>
            <a:endParaRPr lang="en-US" sz="2400" dirty="0" smtClean="0"/>
          </a:p>
          <a:p>
            <a:pPr marL="457200" indent="-457200">
              <a:buFont typeface="+mj-lt"/>
              <a:buAutoNum type="arabicParenR"/>
            </a:pPr>
            <a:endParaRPr lang="en-US" sz="2400" dirty="0"/>
          </a:p>
          <a:p>
            <a:pPr marL="457200" indent="-457200">
              <a:buFont typeface="+mj-lt"/>
              <a:buAutoNum type="arabicParenR"/>
            </a:pPr>
            <a:r>
              <a:rPr lang="en-US" sz="2400" dirty="0" smtClean="0"/>
              <a:t>Churn </a:t>
            </a:r>
            <a:r>
              <a:rPr lang="en-US" sz="2400" dirty="0"/>
              <a:t>rate too high (between 30% and 35%, while industry average is 25</a:t>
            </a:r>
            <a:r>
              <a:rPr lang="en-US" sz="2400" dirty="0" smtClean="0"/>
              <a:t>%)</a:t>
            </a:r>
          </a:p>
          <a:p>
            <a:pPr marL="457200" indent="-457200">
              <a:buFont typeface="+mj-lt"/>
              <a:buAutoNum type="arabicParenR"/>
            </a:pPr>
            <a:r>
              <a:rPr lang="en-US" sz="2400" dirty="0" smtClean="0"/>
              <a:t>Share </a:t>
            </a:r>
            <a:r>
              <a:rPr lang="en-US" sz="2400" dirty="0"/>
              <a:t>of wallet too low </a:t>
            </a:r>
            <a:endParaRPr lang="en-US" sz="2400" dirty="0" smtClean="0"/>
          </a:p>
          <a:p>
            <a:pPr marL="457200" indent="-457200">
              <a:buFont typeface="+mj-lt"/>
              <a:buAutoNum type="arabicParenR"/>
            </a:pPr>
            <a:r>
              <a:rPr lang="en-US" sz="2400" dirty="0" smtClean="0"/>
              <a:t>Product </a:t>
            </a:r>
            <a:r>
              <a:rPr lang="en-US" sz="2400" dirty="0"/>
              <a:t>family too narrow (Moore does not stock all requirements for </a:t>
            </a:r>
            <a:r>
              <a:rPr lang="en-US" sz="2400" dirty="0" smtClean="0"/>
              <a:t>  customers)</a:t>
            </a:r>
          </a:p>
          <a:p>
            <a:pPr marL="457200" indent="-457200">
              <a:buFont typeface="+mj-lt"/>
              <a:buAutoNum type="arabicParenR"/>
            </a:pPr>
            <a:r>
              <a:rPr lang="en-US" sz="2400" dirty="0" smtClean="0"/>
              <a:t>Perfect </a:t>
            </a:r>
            <a:r>
              <a:rPr lang="en-US" sz="2400" dirty="0"/>
              <a:t>Orders are 68%; remaining 32% included 17% of split shipments, 10% back orders, and 5% late shipments; everything but late shipments can be resolved by better demand planning and if that is achieved they will have surpassed their perfect order goal of </a:t>
            </a:r>
            <a:r>
              <a:rPr lang="en-US" sz="2400" dirty="0" smtClean="0"/>
              <a:t>90%</a:t>
            </a:r>
          </a:p>
          <a:p>
            <a:pPr marL="457200" indent="-457200">
              <a:buAutoNum type="arabicParenR"/>
            </a:pPr>
            <a:r>
              <a:rPr lang="en-US" dirty="0">
                <a:solidFill>
                  <a:schemeClr val="bg1"/>
                </a:solidFill>
              </a:rPr>
              <a:t/>
            </a:r>
            <a:br>
              <a:rPr lang="en-US" dirty="0">
                <a:solidFill>
                  <a:schemeClr val="bg1"/>
                </a:solidFill>
              </a:rPr>
            </a:br>
            <a:endParaRPr lang="en-US" dirty="0"/>
          </a:p>
        </p:txBody>
      </p:sp>
      <p:sp>
        <p:nvSpPr>
          <p:cNvPr id="4" name="TextBox 3"/>
          <p:cNvSpPr txBox="1"/>
          <p:nvPr/>
        </p:nvSpPr>
        <p:spPr>
          <a:xfrm>
            <a:off x="63500" y="1066799"/>
            <a:ext cx="6527621" cy="830997"/>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lang="en-US" sz="4800" dirty="0"/>
              <a:t>Key Issues Moore faces:</a:t>
            </a:r>
            <a:r>
              <a:rPr lang="en-US" sz="4800" dirty="0">
                <a:solidFill>
                  <a:schemeClr val="bg1"/>
                </a:solidFill>
              </a:rPr>
              <a:t> </a:t>
            </a:r>
            <a:endParaRPr lang="en-US" sz="4800" dirty="0"/>
          </a:p>
        </p:txBody>
      </p:sp>
    </p:spTree>
    <p:extLst>
      <p:ext uri="{BB962C8B-B14F-4D97-AF65-F5344CB8AC3E}">
        <p14:creationId xmlns:p14="http://schemas.microsoft.com/office/powerpoint/2010/main" val="811056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0"/>
            <a:ext cx="8229600" cy="914400"/>
          </a:xfrm>
          <a:ln>
            <a:noFill/>
          </a:ln>
        </p:spPr>
        <p:style>
          <a:lnRef idx="2">
            <a:schemeClr val="dk1"/>
          </a:lnRef>
          <a:fillRef idx="1">
            <a:schemeClr val="lt1"/>
          </a:fillRef>
          <a:effectRef idx="0">
            <a:schemeClr val="dk1"/>
          </a:effectRef>
          <a:fontRef idx="minor">
            <a:schemeClr val="dk1"/>
          </a:fontRef>
        </p:style>
        <p:txBody>
          <a:bodyPr>
            <a:normAutofit/>
          </a:bodyPr>
          <a:lstStyle/>
          <a:p>
            <a:r>
              <a:rPr lang="en-US" dirty="0" smtClean="0"/>
              <a:t>Key Issues Moore faces:</a:t>
            </a:r>
            <a:endParaRPr lang="en-US" dirty="0"/>
          </a:p>
        </p:txBody>
      </p:sp>
      <p:sp>
        <p:nvSpPr>
          <p:cNvPr id="3" name="Content Placeholder 2"/>
          <p:cNvSpPr>
            <a:spLocks noGrp="1"/>
          </p:cNvSpPr>
          <p:nvPr>
            <p:ph idx="1"/>
          </p:nvPr>
        </p:nvSpPr>
        <p:spPr>
          <a:xfrm>
            <a:off x="0" y="2133600"/>
            <a:ext cx="8305800" cy="4389120"/>
          </a:xfrm>
          <a:ln>
            <a:noFill/>
          </a:ln>
        </p:spPr>
        <p:style>
          <a:lnRef idx="2">
            <a:schemeClr val="dk1"/>
          </a:lnRef>
          <a:fillRef idx="1">
            <a:schemeClr val="lt1"/>
          </a:fillRef>
          <a:effectRef idx="0">
            <a:schemeClr val="dk1"/>
          </a:effectRef>
          <a:fontRef idx="minor">
            <a:schemeClr val="dk1"/>
          </a:fontRef>
        </p:style>
        <p:txBody>
          <a:bodyPr/>
          <a:lstStyle/>
          <a:p>
            <a:pPr lvl="0"/>
            <a:endParaRPr lang="en-US" dirty="0" smtClean="0"/>
          </a:p>
          <a:p>
            <a:pPr marL="0" lvl="0" indent="0">
              <a:buNone/>
            </a:pPr>
            <a:endParaRPr lang="en-US" dirty="0"/>
          </a:p>
          <a:p>
            <a:pPr lvl="0"/>
            <a:r>
              <a:rPr lang="en-US" dirty="0" smtClean="0"/>
              <a:t>ERP Issues</a:t>
            </a:r>
          </a:p>
          <a:p>
            <a:pPr lvl="1"/>
            <a:r>
              <a:rPr lang="en-US" dirty="0" smtClean="0"/>
              <a:t>Bids and Quotes – Creating and Retrieving quotes became cumbersome</a:t>
            </a:r>
          </a:p>
          <a:p>
            <a:pPr lvl="1"/>
            <a:r>
              <a:rPr lang="en-US" dirty="0" smtClean="0"/>
              <a:t>Does not offer a total marketing campaign solution</a:t>
            </a:r>
          </a:p>
          <a:p>
            <a:pPr lvl="1"/>
            <a:r>
              <a:rPr lang="en-US" dirty="0" smtClean="0"/>
              <a:t>Order Entry became more difficult</a:t>
            </a:r>
          </a:p>
          <a:p>
            <a:pPr lvl="1"/>
            <a:r>
              <a:rPr lang="en-US" dirty="0" smtClean="0"/>
              <a:t>New account setup adds much time to customer calls</a:t>
            </a:r>
          </a:p>
          <a:p>
            <a:pPr lvl="1"/>
            <a:r>
              <a:rPr lang="en-US" dirty="0" smtClean="0"/>
              <a:t>New accounts can’t be reviewed with existing ones</a:t>
            </a:r>
          </a:p>
          <a:p>
            <a:endParaRPr lang="en-US" dirty="0"/>
          </a:p>
        </p:txBody>
      </p:sp>
    </p:spTree>
    <p:extLst>
      <p:ext uri="{BB962C8B-B14F-4D97-AF65-F5344CB8AC3E}">
        <p14:creationId xmlns:p14="http://schemas.microsoft.com/office/powerpoint/2010/main" val="20183244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0"/>
            <a:ext cx="8229600" cy="1143000"/>
          </a:xfrm>
        </p:spPr>
        <p:txBody>
          <a:bodyPr>
            <a:normAutofit/>
          </a:bodyPr>
          <a:lstStyle/>
          <a:p>
            <a:r>
              <a:rPr lang="en-US" sz="3200" dirty="0" smtClean="0">
                <a:solidFill>
                  <a:schemeClr val="tx2">
                    <a:lumMod val="10000"/>
                  </a:schemeClr>
                </a:solidFill>
                <a:effectLst>
                  <a:outerShdw blurRad="38100" dist="38100" dir="2700000" algn="tl">
                    <a:srgbClr val="000000">
                      <a:alpha val="43137"/>
                    </a:srgbClr>
                  </a:outerShdw>
                </a:effectLst>
                <a:latin typeface="Times New Roman" pitchFamily="18" charset="0"/>
                <a:cs typeface="Times New Roman" pitchFamily="18" charset="0"/>
              </a:rPr>
              <a:t>Moore Medical Alternatives</a:t>
            </a:r>
            <a:br>
              <a:rPr lang="en-US" sz="3200" dirty="0" smtClean="0">
                <a:solidFill>
                  <a:schemeClr val="tx2">
                    <a:lumMod val="10000"/>
                  </a:schemeClr>
                </a:solidFill>
                <a:effectLst>
                  <a:outerShdw blurRad="38100" dist="38100" dir="2700000" algn="tl">
                    <a:srgbClr val="000000">
                      <a:alpha val="43137"/>
                    </a:srgbClr>
                  </a:outerShdw>
                </a:effectLst>
                <a:latin typeface="Times New Roman" pitchFamily="18" charset="0"/>
                <a:cs typeface="Times New Roman" pitchFamily="18" charset="0"/>
              </a:rPr>
            </a:br>
            <a:r>
              <a:rPr lang="en-US" sz="3200" dirty="0" smtClean="0">
                <a:solidFill>
                  <a:schemeClr val="tx2">
                    <a:lumMod val="10000"/>
                  </a:schemeClr>
                </a:solidFill>
                <a:effectLst>
                  <a:outerShdw blurRad="38100" dist="38100" dir="2700000" algn="tl">
                    <a:srgbClr val="000000">
                      <a:alpha val="43137"/>
                    </a:srgbClr>
                  </a:outerShdw>
                </a:effectLst>
                <a:latin typeface="Times New Roman" pitchFamily="18" charset="0"/>
                <a:cs typeface="Times New Roman" pitchFamily="18" charset="0"/>
              </a:rPr>
              <a:t>Option # 1</a:t>
            </a:r>
            <a:endParaRPr lang="en-US" sz="3200" dirty="0">
              <a:solidFill>
                <a:schemeClr val="tx2">
                  <a:lumMod val="1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Subtitle 2"/>
          <p:cNvSpPr>
            <a:spLocks noGrp="1"/>
          </p:cNvSpPr>
          <p:nvPr>
            <p:ph idx="1"/>
          </p:nvPr>
        </p:nvSpPr>
        <p:spPr>
          <a:xfrm>
            <a:off x="38100" y="2133600"/>
            <a:ext cx="8610600" cy="4389120"/>
          </a:xfrm>
        </p:spPr>
        <p:txBody>
          <a:bodyPr>
            <a:normAutofit fontScale="47500" lnSpcReduction="20000"/>
          </a:bodyPr>
          <a:lstStyle/>
          <a:p>
            <a:pPr marL="0" indent="0" algn="l">
              <a:buNone/>
            </a:pPr>
            <a:endParaRPr lang="en-US" dirty="0" smtClean="0">
              <a:solidFill>
                <a:schemeClr val="tx1"/>
              </a:solidFill>
              <a:latin typeface="Times New Roman" pitchFamily="18" charset="0"/>
              <a:cs typeface="Times New Roman" pitchFamily="18" charset="0"/>
            </a:endParaRPr>
          </a:p>
          <a:p>
            <a:pPr marL="457200" indent="-457200" algn="l">
              <a:buFont typeface="Arial" pitchFamily="34" charset="0"/>
              <a:buChar char="•"/>
            </a:pPr>
            <a:r>
              <a:rPr lang="en-US" sz="4200" dirty="0" smtClean="0">
                <a:solidFill>
                  <a:schemeClr val="tx2">
                    <a:lumMod val="10000"/>
                  </a:schemeClr>
                </a:solidFill>
                <a:latin typeface="Times New Roman" pitchFamily="18" charset="0"/>
                <a:cs typeface="Times New Roman" pitchFamily="18" charset="0"/>
              </a:rPr>
              <a:t>Purchase and implement a new </a:t>
            </a:r>
            <a:r>
              <a:rPr lang="en-US" sz="4200" b="1" dirty="0" smtClean="0">
                <a:solidFill>
                  <a:schemeClr val="tx2">
                    <a:lumMod val="10000"/>
                  </a:schemeClr>
                </a:solidFill>
                <a:latin typeface="Times New Roman" pitchFamily="18" charset="0"/>
                <a:cs typeface="Times New Roman" pitchFamily="18" charset="0"/>
              </a:rPr>
              <a:t>CRM (Customer Relationship Management) System.</a:t>
            </a:r>
          </a:p>
          <a:p>
            <a:pPr marL="457200" indent="-457200" algn="l">
              <a:buFont typeface="Arial" pitchFamily="34" charset="0"/>
              <a:buChar char="•"/>
            </a:pPr>
            <a:r>
              <a:rPr lang="en-US" sz="4200" dirty="0" smtClean="0">
                <a:solidFill>
                  <a:schemeClr val="tx2">
                    <a:lumMod val="10000"/>
                  </a:schemeClr>
                </a:solidFill>
                <a:latin typeface="Times New Roman" pitchFamily="18" charset="0"/>
                <a:cs typeface="Times New Roman" pitchFamily="18" charset="0"/>
              </a:rPr>
              <a:t>The list price for the product is </a:t>
            </a:r>
            <a:r>
              <a:rPr lang="en-US" sz="4200" u="sng" dirty="0" smtClean="0">
                <a:solidFill>
                  <a:schemeClr val="tx2">
                    <a:lumMod val="10000"/>
                  </a:schemeClr>
                </a:solidFill>
                <a:latin typeface="Times New Roman" pitchFamily="18" charset="0"/>
                <a:cs typeface="Times New Roman" pitchFamily="18" charset="0"/>
              </a:rPr>
              <a:t>$500,000.00</a:t>
            </a:r>
          </a:p>
          <a:p>
            <a:pPr marL="457200" indent="-457200" algn="l">
              <a:buFont typeface="Arial" pitchFamily="34" charset="0"/>
              <a:buChar char="•"/>
            </a:pPr>
            <a:r>
              <a:rPr lang="en-US" sz="4200" dirty="0" smtClean="0">
                <a:solidFill>
                  <a:schemeClr val="tx2">
                    <a:lumMod val="10000"/>
                  </a:schemeClr>
                </a:solidFill>
                <a:latin typeface="Times New Roman" pitchFamily="18" charset="0"/>
                <a:cs typeface="Times New Roman" pitchFamily="18" charset="0"/>
              </a:rPr>
              <a:t>In addition, Moore would have to purchase a </a:t>
            </a:r>
            <a:r>
              <a:rPr lang="en-US" sz="4200" b="1" dirty="0" smtClean="0">
                <a:solidFill>
                  <a:schemeClr val="tx2">
                    <a:lumMod val="10000"/>
                  </a:schemeClr>
                </a:solidFill>
                <a:latin typeface="Times New Roman" pitchFamily="18" charset="0"/>
                <a:cs typeface="Times New Roman" pitchFamily="18" charset="0"/>
              </a:rPr>
              <a:t>technology escrow agreement </a:t>
            </a:r>
            <a:r>
              <a:rPr lang="en-US" sz="4200" dirty="0" smtClean="0">
                <a:solidFill>
                  <a:schemeClr val="tx2">
                    <a:lumMod val="10000"/>
                  </a:schemeClr>
                </a:solidFill>
                <a:latin typeface="Times New Roman" pitchFamily="18" charset="0"/>
                <a:cs typeface="Times New Roman" pitchFamily="18" charset="0"/>
              </a:rPr>
              <a:t>for </a:t>
            </a:r>
            <a:r>
              <a:rPr lang="en-US" sz="4200" u="sng" dirty="0" smtClean="0">
                <a:solidFill>
                  <a:schemeClr val="tx2">
                    <a:lumMod val="10000"/>
                  </a:schemeClr>
                </a:solidFill>
                <a:latin typeface="Times New Roman" pitchFamily="18" charset="0"/>
                <a:cs typeface="Times New Roman" pitchFamily="18" charset="0"/>
              </a:rPr>
              <a:t>$2,500.00</a:t>
            </a:r>
            <a:r>
              <a:rPr lang="en-US" sz="4200" dirty="0" smtClean="0">
                <a:solidFill>
                  <a:schemeClr val="tx2">
                    <a:lumMod val="10000"/>
                  </a:schemeClr>
                </a:solidFill>
                <a:latin typeface="Times New Roman" pitchFamily="18" charset="0"/>
                <a:cs typeface="Times New Roman" pitchFamily="18" charset="0"/>
              </a:rPr>
              <a:t>.</a:t>
            </a:r>
          </a:p>
          <a:p>
            <a:pPr marL="457200" indent="-457200" algn="l">
              <a:buFont typeface="Arial" pitchFamily="34" charset="0"/>
              <a:buChar char="•"/>
            </a:pPr>
            <a:r>
              <a:rPr lang="en-US" sz="4200" dirty="0" smtClean="0">
                <a:solidFill>
                  <a:schemeClr val="tx2">
                    <a:lumMod val="10000"/>
                  </a:schemeClr>
                </a:solidFill>
                <a:latin typeface="Times New Roman" pitchFamily="18" charset="0"/>
                <a:cs typeface="Times New Roman" pitchFamily="18" charset="0"/>
              </a:rPr>
              <a:t>A </a:t>
            </a:r>
            <a:r>
              <a:rPr lang="en-US" sz="4200" b="1" dirty="0" smtClean="0">
                <a:solidFill>
                  <a:schemeClr val="tx2">
                    <a:lumMod val="10000"/>
                  </a:schemeClr>
                </a:solidFill>
                <a:latin typeface="Times New Roman" pitchFamily="18" charset="0"/>
                <a:cs typeface="Times New Roman" pitchFamily="18" charset="0"/>
              </a:rPr>
              <a:t>customer care support system </a:t>
            </a:r>
            <a:r>
              <a:rPr lang="en-US" sz="4200" dirty="0" smtClean="0">
                <a:solidFill>
                  <a:schemeClr val="tx2">
                    <a:lumMod val="10000"/>
                  </a:schemeClr>
                </a:solidFill>
                <a:latin typeface="Times New Roman" pitchFamily="18" charset="0"/>
                <a:cs typeface="Times New Roman" pitchFamily="18" charset="0"/>
              </a:rPr>
              <a:t>is also needed and it will cost </a:t>
            </a:r>
            <a:r>
              <a:rPr lang="en-US" sz="4200" u="sng" dirty="0" smtClean="0">
                <a:solidFill>
                  <a:schemeClr val="tx2">
                    <a:lumMod val="10000"/>
                  </a:schemeClr>
                </a:solidFill>
                <a:latin typeface="Times New Roman" pitchFamily="18" charset="0"/>
                <a:cs typeface="Times New Roman" pitchFamily="18" charset="0"/>
              </a:rPr>
              <a:t>$7,500.00 </a:t>
            </a:r>
            <a:r>
              <a:rPr lang="en-US" sz="4200" dirty="0" smtClean="0">
                <a:solidFill>
                  <a:schemeClr val="tx2">
                    <a:lumMod val="10000"/>
                  </a:schemeClr>
                </a:solidFill>
                <a:latin typeface="Times New Roman" pitchFamily="18" charset="0"/>
                <a:cs typeface="Times New Roman" pitchFamily="18" charset="0"/>
              </a:rPr>
              <a:t>per/month. </a:t>
            </a:r>
          </a:p>
          <a:p>
            <a:pPr marL="457200" indent="-457200" algn="l">
              <a:buFont typeface="Arial" pitchFamily="34" charset="0"/>
              <a:buChar char="•"/>
            </a:pPr>
            <a:r>
              <a:rPr lang="en-US" sz="4200" dirty="0" smtClean="0">
                <a:solidFill>
                  <a:schemeClr val="tx2">
                    <a:lumMod val="10000"/>
                  </a:schemeClr>
                </a:solidFill>
                <a:latin typeface="Times New Roman" pitchFamily="18" charset="0"/>
                <a:cs typeface="Times New Roman" pitchFamily="18" charset="0"/>
              </a:rPr>
              <a:t>For a one year subscription to the customer care support system this will add </a:t>
            </a:r>
            <a:r>
              <a:rPr lang="en-US" sz="4200" u="sng" dirty="0" smtClean="0">
                <a:solidFill>
                  <a:schemeClr val="tx2">
                    <a:lumMod val="10000"/>
                  </a:schemeClr>
                </a:solidFill>
                <a:latin typeface="Times New Roman" pitchFamily="18" charset="0"/>
                <a:cs typeface="Times New Roman" pitchFamily="18" charset="0"/>
              </a:rPr>
              <a:t>$90,000.00 </a:t>
            </a:r>
            <a:r>
              <a:rPr lang="en-US" sz="4200" dirty="0" smtClean="0">
                <a:solidFill>
                  <a:schemeClr val="tx2">
                    <a:lumMod val="10000"/>
                  </a:schemeClr>
                </a:solidFill>
                <a:latin typeface="Times New Roman" pitchFamily="18" charset="0"/>
                <a:cs typeface="Times New Roman" pitchFamily="18" charset="0"/>
              </a:rPr>
              <a:t>to their investment.</a:t>
            </a:r>
          </a:p>
          <a:p>
            <a:pPr marL="457200" indent="-457200" algn="l">
              <a:buFont typeface="Arial" pitchFamily="34" charset="0"/>
              <a:buChar char="•"/>
            </a:pPr>
            <a:r>
              <a:rPr lang="en-US" sz="4200" dirty="0" smtClean="0">
                <a:solidFill>
                  <a:schemeClr val="tx2">
                    <a:lumMod val="10000"/>
                  </a:schemeClr>
                </a:solidFill>
                <a:latin typeface="Times New Roman" pitchFamily="18" charset="0"/>
                <a:cs typeface="Times New Roman" pitchFamily="18" charset="0"/>
              </a:rPr>
              <a:t>The total cost to implement this new system will cost Moore Medical Corporation </a:t>
            </a:r>
            <a:r>
              <a:rPr lang="en-US" sz="4200" u="sng" dirty="0" smtClean="0">
                <a:solidFill>
                  <a:schemeClr val="tx2">
                    <a:lumMod val="10000"/>
                  </a:schemeClr>
                </a:solidFill>
                <a:latin typeface="Times New Roman" pitchFamily="18" charset="0"/>
                <a:cs typeface="Times New Roman" pitchFamily="18" charset="0"/>
              </a:rPr>
              <a:t>$592,500.00</a:t>
            </a:r>
            <a:r>
              <a:rPr lang="en-US" sz="4200" dirty="0" smtClean="0">
                <a:solidFill>
                  <a:schemeClr val="tx2">
                    <a:lumMod val="10000"/>
                  </a:schemeClr>
                </a:solidFill>
                <a:latin typeface="Times New Roman" pitchFamily="18" charset="0"/>
                <a:cs typeface="Times New Roman" pitchFamily="18" charset="0"/>
              </a:rPr>
              <a:t>. </a:t>
            </a:r>
            <a:endParaRPr lang="en-US" sz="4200" dirty="0">
              <a:solidFill>
                <a:schemeClr val="tx2">
                  <a:lumMod val="10000"/>
                </a:schemeClr>
              </a:solidFill>
              <a:latin typeface="Times New Roman" pitchFamily="18" charset="0"/>
              <a:cs typeface="Times New Roman" pitchFamily="18" charset="0"/>
            </a:endParaRPr>
          </a:p>
          <a:p>
            <a:pPr algn="l"/>
            <a:endParaRPr lang="en-US" sz="4200" dirty="0" smtClean="0">
              <a:solidFill>
                <a:schemeClr val="tx2">
                  <a:lumMod val="10000"/>
                </a:schemeClr>
              </a:solidFill>
              <a:latin typeface="Times New Roman" pitchFamily="18" charset="0"/>
              <a:cs typeface="Times New Roman" pitchFamily="18" charset="0"/>
            </a:endParaRPr>
          </a:p>
          <a:p>
            <a:pPr algn="l"/>
            <a:r>
              <a:rPr lang="en-US" sz="4200" dirty="0" smtClean="0">
                <a:solidFill>
                  <a:schemeClr val="tx2">
                    <a:lumMod val="10000"/>
                  </a:schemeClr>
                </a:solidFill>
                <a:latin typeface="Times New Roman" pitchFamily="18" charset="0"/>
                <a:cs typeface="Times New Roman" pitchFamily="18" charset="0"/>
              </a:rPr>
              <a:t>Benefit: Makes processing bids and quotes with their customers easier and allows them to have an integrated network through all of their channels such as phone, E-mail, and web.</a:t>
            </a:r>
            <a:endParaRPr lang="en-US" sz="4200" dirty="0">
              <a:solidFill>
                <a:schemeClr val="tx2">
                  <a:lumMod val="1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8543316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0"/>
            <a:ext cx="8229600" cy="1143000"/>
          </a:xfrm>
        </p:spPr>
        <p:txBody>
          <a:bodyPr>
            <a:noAutofit/>
          </a:bodyPr>
          <a:lstStyle/>
          <a:p>
            <a:r>
              <a:rPr lang="en-US" sz="3200" dirty="0" smtClean="0">
                <a:solidFill>
                  <a:schemeClr val="tx2">
                    <a:lumMod val="10000"/>
                  </a:schemeClr>
                </a:solidFill>
                <a:effectLst>
                  <a:outerShdw blurRad="38100" dist="38100" dir="2700000" algn="tl">
                    <a:srgbClr val="000000">
                      <a:alpha val="43137"/>
                    </a:srgbClr>
                  </a:outerShdw>
                </a:effectLst>
                <a:latin typeface="Times New Roman" pitchFamily="18" charset="0"/>
                <a:cs typeface="Times New Roman" pitchFamily="18" charset="0"/>
              </a:rPr>
              <a:t>Moore Medical Alternatives</a:t>
            </a:r>
            <a:br>
              <a:rPr lang="en-US" sz="3200" dirty="0" smtClean="0">
                <a:solidFill>
                  <a:schemeClr val="tx2">
                    <a:lumMod val="10000"/>
                  </a:schemeClr>
                </a:solidFill>
                <a:effectLst>
                  <a:outerShdw blurRad="38100" dist="38100" dir="2700000" algn="tl">
                    <a:srgbClr val="000000">
                      <a:alpha val="43137"/>
                    </a:srgbClr>
                  </a:outerShdw>
                </a:effectLst>
                <a:latin typeface="Times New Roman" pitchFamily="18" charset="0"/>
                <a:cs typeface="Times New Roman" pitchFamily="18" charset="0"/>
              </a:rPr>
            </a:br>
            <a:r>
              <a:rPr lang="en-US" sz="3200" dirty="0" smtClean="0">
                <a:solidFill>
                  <a:schemeClr val="tx2">
                    <a:lumMod val="10000"/>
                  </a:schemeClr>
                </a:solidFill>
                <a:effectLst>
                  <a:outerShdw blurRad="38100" dist="38100" dir="2700000" algn="tl">
                    <a:srgbClr val="000000">
                      <a:alpha val="43137"/>
                    </a:srgbClr>
                  </a:outerShdw>
                </a:effectLst>
                <a:latin typeface="Times New Roman" pitchFamily="18" charset="0"/>
                <a:cs typeface="Times New Roman" pitchFamily="18" charset="0"/>
              </a:rPr>
              <a:t>Option # 2</a:t>
            </a:r>
            <a:endParaRPr lang="en-US" sz="3200" dirty="0">
              <a:solidFill>
                <a:schemeClr val="tx2">
                  <a:lumMod val="1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0" y="1981200"/>
            <a:ext cx="8229600" cy="4693920"/>
          </a:xfrm>
        </p:spPr>
        <p:txBody>
          <a:bodyPr>
            <a:normAutofit fontScale="92500" lnSpcReduction="20000"/>
          </a:bodyPr>
          <a:lstStyle/>
          <a:p>
            <a:r>
              <a:rPr lang="en-US" sz="2200" dirty="0" smtClean="0">
                <a:latin typeface="Times New Roman" pitchFamily="18" charset="0"/>
                <a:cs typeface="Times New Roman" pitchFamily="18" charset="0"/>
              </a:rPr>
              <a:t>Install </a:t>
            </a:r>
            <a:r>
              <a:rPr lang="en-US" sz="2200" b="1" dirty="0" smtClean="0">
                <a:latin typeface="Times New Roman" pitchFamily="18" charset="0"/>
                <a:cs typeface="Times New Roman" pitchFamily="18" charset="0"/>
              </a:rPr>
              <a:t>bolt-on modules </a:t>
            </a:r>
            <a:r>
              <a:rPr lang="en-US" sz="2200" dirty="0" smtClean="0">
                <a:latin typeface="Times New Roman" pitchFamily="18" charset="0"/>
                <a:cs typeface="Times New Roman" pitchFamily="18" charset="0"/>
              </a:rPr>
              <a:t>to their </a:t>
            </a:r>
            <a:r>
              <a:rPr lang="en-US" sz="2200" b="1" dirty="0" smtClean="0">
                <a:latin typeface="Times New Roman" pitchFamily="18" charset="0"/>
                <a:cs typeface="Times New Roman" pitchFamily="18" charset="0"/>
              </a:rPr>
              <a:t>existing ERP system</a:t>
            </a:r>
            <a:r>
              <a:rPr lang="en-US" sz="2200" dirty="0" smtClean="0">
                <a:latin typeface="Times New Roman" pitchFamily="18" charset="0"/>
                <a:cs typeface="Times New Roman" pitchFamily="18" charset="0"/>
              </a:rPr>
              <a:t>.</a:t>
            </a:r>
          </a:p>
          <a:p>
            <a:r>
              <a:rPr lang="en-US" sz="2200" dirty="0" smtClean="0">
                <a:latin typeface="Times New Roman" pitchFamily="18" charset="0"/>
                <a:cs typeface="Times New Roman" pitchFamily="18" charset="0"/>
              </a:rPr>
              <a:t>Module 1= </a:t>
            </a:r>
            <a:r>
              <a:rPr lang="en-US" sz="2200" b="1" dirty="0" smtClean="0">
                <a:latin typeface="Times New Roman" pitchFamily="18" charset="0"/>
                <a:cs typeface="Times New Roman" pitchFamily="18" charset="0"/>
              </a:rPr>
              <a:t>Demand planning</a:t>
            </a:r>
          </a:p>
          <a:p>
            <a:r>
              <a:rPr lang="en-US" sz="2200" dirty="0" smtClean="0">
                <a:latin typeface="Times New Roman" pitchFamily="18" charset="0"/>
                <a:cs typeface="Times New Roman" pitchFamily="18" charset="0"/>
              </a:rPr>
              <a:t>Benefit: Purchase based on previous sales history and expected future activity.</a:t>
            </a:r>
          </a:p>
          <a:p>
            <a:r>
              <a:rPr lang="en-US" sz="2200" dirty="0" smtClean="0">
                <a:latin typeface="Times New Roman" pitchFamily="18" charset="0"/>
                <a:cs typeface="Times New Roman" pitchFamily="18" charset="0"/>
              </a:rPr>
              <a:t>Module 2= </a:t>
            </a:r>
            <a:r>
              <a:rPr lang="en-US" sz="2200" b="1" dirty="0" smtClean="0">
                <a:latin typeface="Times New Roman" pitchFamily="18" charset="0"/>
                <a:cs typeface="Times New Roman" pitchFamily="18" charset="0"/>
              </a:rPr>
              <a:t>Warehouse transfer system</a:t>
            </a:r>
          </a:p>
          <a:p>
            <a:r>
              <a:rPr lang="en-US" sz="2200" dirty="0" smtClean="0">
                <a:latin typeface="Times New Roman" pitchFamily="18" charset="0"/>
                <a:cs typeface="Times New Roman" pitchFamily="18" charset="0"/>
              </a:rPr>
              <a:t>Benefit: Check all distribution centers for excess stock before an order is placed to a vendor.</a:t>
            </a:r>
          </a:p>
          <a:p>
            <a:r>
              <a:rPr lang="en-US" sz="2200" dirty="0" smtClean="0">
                <a:latin typeface="Times New Roman" pitchFamily="18" charset="0"/>
                <a:cs typeface="Times New Roman" pitchFamily="18" charset="0"/>
              </a:rPr>
              <a:t>Module 3= </a:t>
            </a:r>
            <a:r>
              <a:rPr lang="en-US" sz="2200" b="1" dirty="0" smtClean="0">
                <a:latin typeface="Times New Roman" pitchFamily="18" charset="0"/>
                <a:cs typeface="Times New Roman" pitchFamily="18" charset="0"/>
              </a:rPr>
              <a:t>Deal management</a:t>
            </a:r>
          </a:p>
          <a:p>
            <a:r>
              <a:rPr lang="en-US" sz="2200" dirty="0" smtClean="0">
                <a:latin typeface="Times New Roman" pitchFamily="18" charset="0"/>
                <a:cs typeface="Times New Roman" pitchFamily="18" charset="0"/>
              </a:rPr>
              <a:t>Benefit: Compare and analyze different vendor deals to determine optimal stock levels.</a:t>
            </a:r>
          </a:p>
          <a:p>
            <a:r>
              <a:rPr lang="en-US" sz="2200" dirty="0" smtClean="0">
                <a:latin typeface="Times New Roman" pitchFamily="18" charset="0"/>
                <a:cs typeface="Times New Roman" pitchFamily="18" charset="0"/>
              </a:rPr>
              <a:t>Module 4= </a:t>
            </a:r>
            <a:r>
              <a:rPr lang="en-US" sz="2200" b="1" dirty="0" smtClean="0">
                <a:latin typeface="Times New Roman" pitchFamily="18" charset="0"/>
                <a:cs typeface="Times New Roman" pitchFamily="18" charset="0"/>
              </a:rPr>
              <a:t>Stock simulations</a:t>
            </a:r>
          </a:p>
          <a:p>
            <a:r>
              <a:rPr lang="en-US" sz="2200" dirty="0" smtClean="0">
                <a:latin typeface="Times New Roman" pitchFamily="18" charset="0"/>
                <a:cs typeface="Times New Roman" pitchFamily="18" charset="0"/>
              </a:rPr>
              <a:t>Benefit: Determine customer service levels that would result from different stock levels.</a:t>
            </a:r>
            <a:endParaRPr lang="en-US" sz="2200" dirty="0">
              <a:latin typeface="Times New Roman" pitchFamily="18" charset="0"/>
              <a:cs typeface="Times New Roman" pitchFamily="18" charset="0"/>
            </a:endParaRPr>
          </a:p>
          <a:p>
            <a:r>
              <a:rPr lang="en-US" sz="2200" dirty="0" smtClean="0">
                <a:latin typeface="Times New Roman" pitchFamily="18" charset="0"/>
                <a:cs typeface="Times New Roman" pitchFamily="18" charset="0"/>
              </a:rPr>
              <a:t>Estimated cost per module is </a:t>
            </a:r>
            <a:r>
              <a:rPr lang="en-US" sz="2200" u="sng" dirty="0" smtClean="0">
                <a:latin typeface="Times New Roman" pitchFamily="18" charset="0"/>
                <a:cs typeface="Times New Roman" pitchFamily="18" charset="0"/>
              </a:rPr>
              <a:t>$300,000.00.</a:t>
            </a:r>
          </a:p>
          <a:p>
            <a:r>
              <a:rPr lang="en-US" sz="2200" u="sng" dirty="0" smtClean="0">
                <a:latin typeface="Times New Roman" pitchFamily="18" charset="0"/>
                <a:cs typeface="Times New Roman" pitchFamily="18" charset="0"/>
              </a:rPr>
              <a:t>4</a:t>
            </a:r>
            <a:r>
              <a:rPr lang="en-US" sz="2200" dirty="0" smtClean="0">
                <a:latin typeface="Times New Roman" pitchFamily="18" charset="0"/>
                <a:cs typeface="Times New Roman" pitchFamily="18" charset="0"/>
              </a:rPr>
              <a:t> modules * </a:t>
            </a:r>
            <a:r>
              <a:rPr lang="en-US" sz="2200" u="sng" dirty="0" smtClean="0">
                <a:latin typeface="Times New Roman" pitchFamily="18" charset="0"/>
                <a:cs typeface="Times New Roman" pitchFamily="18" charset="0"/>
              </a:rPr>
              <a:t>$300,000.00 </a:t>
            </a:r>
            <a:r>
              <a:rPr lang="en-US" sz="2200" dirty="0" smtClean="0">
                <a:latin typeface="Times New Roman" pitchFamily="18" charset="0"/>
                <a:cs typeface="Times New Roman" pitchFamily="18" charset="0"/>
              </a:rPr>
              <a:t>each = </a:t>
            </a:r>
            <a:r>
              <a:rPr lang="en-US" sz="2200" b="1" dirty="0" smtClean="0">
                <a:latin typeface="Times New Roman" pitchFamily="18" charset="0"/>
                <a:cs typeface="Times New Roman" pitchFamily="18" charset="0"/>
              </a:rPr>
              <a:t>Total cost </a:t>
            </a:r>
            <a:r>
              <a:rPr lang="en-US" sz="2200" dirty="0" smtClean="0">
                <a:latin typeface="Times New Roman" pitchFamily="18" charset="0"/>
                <a:cs typeface="Times New Roman" pitchFamily="18" charset="0"/>
              </a:rPr>
              <a:t>of $</a:t>
            </a:r>
            <a:r>
              <a:rPr lang="en-US" sz="2200" u="sng" dirty="0" smtClean="0">
                <a:latin typeface="Times New Roman" pitchFamily="18" charset="0"/>
                <a:cs typeface="Times New Roman" pitchFamily="18" charset="0"/>
              </a:rPr>
              <a:t>1,200,000.00</a:t>
            </a:r>
            <a:r>
              <a:rPr lang="en-US" sz="2200" dirty="0" smtClean="0">
                <a:latin typeface="Times New Roman" pitchFamily="18" charset="0"/>
                <a:cs typeface="Times New Roman" pitchFamily="18" charset="0"/>
              </a:rPr>
              <a:t>.</a:t>
            </a:r>
            <a:endParaRPr lang="en-US" sz="2200" u="sng" dirty="0" smtClean="0">
              <a:latin typeface="Times New Roman" pitchFamily="18" charset="0"/>
              <a:cs typeface="Times New Roman" pitchFamily="18" charset="0"/>
            </a:endParaRPr>
          </a:p>
          <a:p>
            <a:endParaRPr lang="en-US" sz="16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0650941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762000"/>
            <a:ext cx="7315200" cy="1143000"/>
          </a:xfrm>
        </p:spPr>
        <p:txBody>
          <a:bodyPr>
            <a:normAutofit/>
          </a:bodyPr>
          <a:lstStyle/>
          <a:p>
            <a:r>
              <a:rPr lang="en-US" sz="32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Moore Medical Alternatives</a:t>
            </a:r>
            <a:br>
              <a:rPr lang="en-US" sz="32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n-US" sz="32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Options # 3 and 4</a:t>
            </a:r>
            <a:endParaRPr lang="en-US" sz="32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12700" y="2057400"/>
            <a:ext cx="9131300" cy="4800600"/>
          </a:xfrm>
        </p:spPr>
        <p:txBody>
          <a:bodyPr>
            <a:noAutofit/>
          </a:bodyPr>
          <a:lstStyle/>
          <a:p>
            <a:r>
              <a:rPr lang="en-US" sz="1800" b="1" dirty="0" smtClean="0">
                <a:latin typeface="Times New Roman" pitchFamily="18" charset="0"/>
                <a:cs typeface="Times New Roman" pitchFamily="18" charset="0"/>
              </a:rPr>
              <a:t>Option # 3</a:t>
            </a:r>
          </a:p>
          <a:p>
            <a:r>
              <a:rPr lang="en-US" sz="1800" dirty="0" smtClean="0">
                <a:latin typeface="Times New Roman" pitchFamily="18" charset="0"/>
                <a:cs typeface="Times New Roman" pitchFamily="18" charset="0"/>
              </a:rPr>
              <a:t>Install Both the </a:t>
            </a:r>
            <a:r>
              <a:rPr lang="en-US" sz="1800" b="1" dirty="0" smtClean="0">
                <a:latin typeface="Times New Roman" pitchFamily="18" charset="0"/>
                <a:cs typeface="Times New Roman" pitchFamily="18" charset="0"/>
              </a:rPr>
              <a:t>CRM system </a:t>
            </a:r>
            <a:r>
              <a:rPr lang="en-US" sz="1800" u="sng" dirty="0" smtClean="0">
                <a:latin typeface="Times New Roman" pitchFamily="18" charset="0"/>
                <a:cs typeface="Times New Roman" pitchFamily="18" charset="0"/>
              </a:rPr>
              <a:t>and</a:t>
            </a:r>
            <a:r>
              <a:rPr lang="en-US" sz="1800" dirty="0" smtClean="0">
                <a:latin typeface="Times New Roman" pitchFamily="18" charset="0"/>
                <a:cs typeface="Times New Roman" pitchFamily="18" charset="0"/>
              </a:rPr>
              <a:t> the bolt-on modules for the existing </a:t>
            </a:r>
            <a:r>
              <a:rPr lang="en-US" sz="1800" b="1" dirty="0" smtClean="0">
                <a:latin typeface="Times New Roman" pitchFamily="18" charset="0"/>
                <a:cs typeface="Times New Roman" pitchFamily="18" charset="0"/>
              </a:rPr>
              <a:t>ERP system</a:t>
            </a:r>
            <a:r>
              <a:rPr lang="en-US" sz="1800" dirty="0" smtClean="0">
                <a:latin typeface="Times New Roman" pitchFamily="18" charset="0"/>
                <a:cs typeface="Times New Roman" pitchFamily="18" charset="0"/>
              </a:rPr>
              <a:t>.</a:t>
            </a:r>
          </a:p>
          <a:p>
            <a:r>
              <a:rPr lang="en-US" sz="1800" dirty="0" smtClean="0">
                <a:latin typeface="Times New Roman" pitchFamily="18" charset="0"/>
                <a:cs typeface="Times New Roman" pitchFamily="18" charset="0"/>
              </a:rPr>
              <a:t>Benefits: Achieving the benefits of the CRM system and also being able to choose which modules they would like to add to their ERP system. </a:t>
            </a:r>
          </a:p>
          <a:p>
            <a:r>
              <a:rPr lang="en-US" sz="1800" dirty="0" smtClean="0">
                <a:latin typeface="Times New Roman" pitchFamily="18" charset="0"/>
                <a:cs typeface="Times New Roman" pitchFamily="18" charset="0"/>
              </a:rPr>
              <a:t>Cost: A base cost of </a:t>
            </a:r>
            <a:r>
              <a:rPr lang="en-US" sz="1800" u="sng" dirty="0" smtClean="0">
                <a:latin typeface="Times New Roman" pitchFamily="18" charset="0"/>
                <a:cs typeface="Times New Roman" pitchFamily="18" charset="0"/>
              </a:rPr>
              <a:t>$592,500.00</a:t>
            </a:r>
            <a:r>
              <a:rPr lang="en-US" sz="1800" dirty="0" smtClean="0">
                <a:latin typeface="Times New Roman" pitchFamily="18" charset="0"/>
                <a:cs typeface="Times New Roman" pitchFamily="18" charset="0"/>
              </a:rPr>
              <a:t> + </a:t>
            </a:r>
            <a:r>
              <a:rPr lang="en-US" sz="1800" u="sng" dirty="0" smtClean="0">
                <a:latin typeface="Times New Roman" pitchFamily="18" charset="0"/>
                <a:cs typeface="Times New Roman" pitchFamily="18" charset="0"/>
              </a:rPr>
              <a:t>$300,000.00 </a:t>
            </a:r>
            <a:r>
              <a:rPr lang="en-US" sz="1800" dirty="0" smtClean="0">
                <a:latin typeface="Times New Roman" pitchFamily="18" charset="0"/>
                <a:cs typeface="Times New Roman" pitchFamily="18" charset="0"/>
              </a:rPr>
              <a:t>for each module they choose to integrate.</a:t>
            </a:r>
          </a:p>
          <a:p>
            <a:r>
              <a:rPr lang="en-US" sz="1800" dirty="0" smtClean="0">
                <a:latin typeface="Times New Roman" pitchFamily="18" charset="0"/>
                <a:cs typeface="Times New Roman" pitchFamily="18" charset="0"/>
              </a:rPr>
              <a:t>1 Module = </a:t>
            </a:r>
            <a:r>
              <a:rPr lang="en-US" sz="1800" u="sng" dirty="0" smtClean="0">
                <a:latin typeface="Times New Roman" pitchFamily="18" charset="0"/>
                <a:cs typeface="Times New Roman" pitchFamily="18" charset="0"/>
              </a:rPr>
              <a:t>$892,500.00</a:t>
            </a:r>
          </a:p>
          <a:p>
            <a:r>
              <a:rPr lang="en-US" sz="1800" dirty="0" smtClean="0">
                <a:latin typeface="Times New Roman" pitchFamily="18" charset="0"/>
                <a:cs typeface="Times New Roman" pitchFamily="18" charset="0"/>
              </a:rPr>
              <a:t>2 Modules = </a:t>
            </a:r>
            <a:r>
              <a:rPr lang="en-US" sz="1800" u="sng" dirty="0" smtClean="0">
                <a:latin typeface="Times New Roman" pitchFamily="18" charset="0"/>
                <a:cs typeface="Times New Roman" pitchFamily="18" charset="0"/>
              </a:rPr>
              <a:t>$1,192,500.00</a:t>
            </a:r>
          </a:p>
          <a:p>
            <a:r>
              <a:rPr lang="en-US" sz="1800" dirty="0" smtClean="0">
                <a:latin typeface="Times New Roman" pitchFamily="18" charset="0"/>
                <a:cs typeface="Times New Roman" pitchFamily="18" charset="0"/>
              </a:rPr>
              <a:t>3 Modules = </a:t>
            </a:r>
            <a:r>
              <a:rPr lang="en-US" sz="1800" u="sng" dirty="0" smtClean="0">
                <a:latin typeface="Times New Roman" pitchFamily="18" charset="0"/>
                <a:cs typeface="Times New Roman" pitchFamily="18" charset="0"/>
              </a:rPr>
              <a:t>$1,492,500.00</a:t>
            </a:r>
          </a:p>
          <a:p>
            <a:r>
              <a:rPr lang="en-US" sz="1800" dirty="0" smtClean="0">
                <a:latin typeface="Times New Roman" pitchFamily="18" charset="0"/>
                <a:cs typeface="Times New Roman" pitchFamily="18" charset="0"/>
              </a:rPr>
              <a:t>4 Modules = </a:t>
            </a:r>
            <a:r>
              <a:rPr lang="en-US" sz="1800" u="sng" dirty="0" smtClean="0">
                <a:latin typeface="Times New Roman" pitchFamily="18" charset="0"/>
                <a:cs typeface="Times New Roman" pitchFamily="18" charset="0"/>
              </a:rPr>
              <a:t>$1,792,500.00</a:t>
            </a:r>
          </a:p>
          <a:p>
            <a:pPr marL="0" indent="0">
              <a:buNone/>
            </a:pPr>
            <a:endParaRPr lang="en-US" sz="1800" dirty="0">
              <a:latin typeface="Times New Roman" pitchFamily="18" charset="0"/>
              <a:cs typeface="Times New Roman" pitchFamily="18" charset="0"/>
            </a:endParaRPr>
          </a:p>
          <a:p>
            <a:r>
              <a:rPr lang="en-US" sz="1800" b="1" dirty="0" smtClean="0">
                <a:latin typeface="Times New Roman" pitchFamily="18" charset="0"/>
                <a:cs typeface="Times New Roman" pitchFamily="18" charset="0"/>
              </a:rPr>
              <a:t>Option # 4</a:t>
            </a:r>
          </a:p>
          <a:p>
            <a:r>
              <a:rPr lang="en-US" sz="1800" dirty="0" smtClean="0">
                <a:latin typeface="Times New Roman" pitchFamily="18" charset="0"/>
                <a:cs typeface="Times New Roman" pitchFamily="18" charset="0"/>
              </a:rPr>
              <a:t>Moore could choose </a:t>
            </a:r>
            <a:r>
              <a:rPr lang="en-US" sz="1800" b="1" dirty="0" smtClean="0">
                <a:latin typeface="Times New Roman" pitchFamily="18" charset="0"/>
                <a:cs typeface="Times New Roman" pitchFamily="18" charset="0"/>
              </a:rPr>
              <a:t>not to purchase either</a:t>
            </a:r>
            <a:r>
              <a:rPr lang="en-US" sz="1800" dirty="0" smtClean="0">
                <a:latin typeface="Times New Roman" pitchFamily="18" charset="0"/>
                <a:cs typeface="Times New Roman" pitchFamily="18" charset="0"/>
              </a:rPr>
              <a:t>. This option would require them to try and fix their problems with their current ERP system because it was a very costly investment of </a:t>
            </a:r>
            <a:r>
              <a:rPr lang="en-US" sz="1800" u="sng" dirty="0" smtClean="0">
                <a:latin typeface="Times New Roman" pitchFamily="18" charset="0"/>
                <a:cs typeface="Times New Roman" pitchFamily="18" charset="0"/>
              </a:rPr>
              <a:t>$7,000,000.00</a:t>
            </a:r>
            <a:r>
              <a:rPr lang="en-US" sz="1800"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26126315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762000"/>
            <a:ext cx="8229600" cy="1143000"/>
          </a:xfrm>
        </p:spPr>
        <p:txBody>
          <a:bodyPr>
            <a:normAutofit/>
          </a:bodyPr>
          <a:lstStyle/>
          <a:p>
            <a:r>
              <a:rPr lang="en-US" dirty="0" smtClean="0"/>
              <a:t>Analysis – Option A	</a:t>
            </a:r>
            <a:endParaRPr lang="en-US" dirty="0"/>
          </a:p>
        </p:txBody>
      </p:sp>
      <p:sp>
        <p:nvSpPr>
          <p:cNvPr id="5" name="Content Placeholder 4"/>
          <p:cNvSpPr>
            <a:spLocks noGrp="1"/>
          </p:cNvSpPr>
          <p:nvPr>
            <p:ph idx="1"/>
          </p:nvPr>
        </p:nvSpPr>
        <p:spPr>
          <a:xfrm>
            <a:off x="0" y="2468880"/>
            <a:ext cx="8229600" cy="4389120"/>
          </a:xfrm>
        </p:spPr>
        <p:txBody>
          <a:bodyPr>
            <a:normAutofit/>
          </a:bodyPr>
          <a:lstStyle/>
          <a:p>
            <a:r>
              <a:rPr lang="en-US" dirty="0" smtClean="0"/>
              <a:t>Clarify CRM (Customer Relationship Management)</a:t>
            </a:r>
          </a:p>
          <a:p>
            <a:pPr lvl="1"/>
            <a:r>
              <a:rPr lang="en-US" dirty="0" smtClean="0"/>
              <a:t>Comprehensive set of tools for managing a company’s interactions with sales prospects, customers, and clients.</a:t>
            </a:r>
          </a:p>
          <a:p>
            <a:pPr lvl="1"/>
            <a:r>
              <a:rPr lang="en-US" dirty="0" smtClean="0"/>
              <a:t>Focus on sales and customer relationships.</a:t>
            </a:r>
          </a:p>
          <a:p>
            <a:pPr lvl="1"/>
            <a:r>
              <a:rPr lang="en-US" dirty="0" smtClean="0"/>
              <a:t>Integrated records bringing together customers from every channel.</a:t>
            </a:r>
          </a:p>
          <a:p>
            <a:pPr lvl="1"/>
            <a:r>
              <a:rPr lang="en-US" dirty="0" smtClean="0"/>
              <a:t>Greater visibility.</a:t>
            </a:r>
          </a:p>
          <a:p>
            <a:pPr lvl="1"/>
            <a:r>
              <a:rPr lang="en-US" dirty="0" smtClean="0"/>
              <a:t>Expensive.</a:t>
            </a:r>
            <a:endParaRPr lang="en-US" dirty="0"/>
          </a:p>
        </p:txBody>
      </p:sp>
    </p:spTree>
    <p:extLst>
      <p:ext uri="{BB962C8B-B14F-4D97-AF65-F5344CB8AC3E}">
        <p14:creationId xmlns:p14="http://schemas.microsoft.com/office/powerpoint/2010/main" val="4271976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838200"/>
            <a:ext cx="8229600" cy="1143000"/>
          </a:xfrm>
        </p:spPr>
        <p:txBody>
          <a:bodyPr/>
          <a:lstStyle/>
          <a:p>
            <a:r>
              <a:rPr lang="en-US" dirty="0" smtClean="0"/>
              <a:t>Analysis – Option B</a:t>
            </a:r>
            <a:endParaRPr lang="en-US" dirty="0"/>
          </a:p>
        </p:txBody>
      </p:sp>
      <p:sp>
        <p:nvSpPr>
          <p:cNvPr id="3" name="Content Placeholder 2"/>
          <p:cNvSpPr>
            <a:spLocks noGrp="1"/>
          </p:cNvSpPr>
          <p:nvPr>
            <p:ph idx="1"/>
          </p:nvPr>
        </p:nvSpPr>
        <p:spPr>
          <a:xfrm>
            <a:off x="76200" y="2286000"/>
            <a:ext cx="8229600" cy="4389120"/>
          </a:xfrm>
        </p:spPr>
        <p:txBody>
          <a:bodyPr>
            <a:normAutofit lnSpcReduction="10000"/>
          </a:bodyPr>
          <a:lstStyle/>
          <a:p>
            <a:r>
              <a:rPr lang="en-US" dirty="0" smtClean="0"/>
              <a:t>Bolt-</a:t>
            </a:r>
            <a:r>
              <a:rPr lang="en-US" dirty="0" err="1" smtClean="0"/>
              <a:t>Ons</a:t>
            </a:r>
            <a:endParaRPr lang="en-US" dirty="0" smtClean="0"/>
          </a:p>
          <a:p>
            <a:pPr lvl="1"/>
            <a:r>
              <a:rPr lang="en-US" dirty="0" smtClean="0"/>
              <a:t>J.D. Edwards ERP (Enterprise Resource Planning) add-on modules.</a:t>
            </a:r>
          </a:p>
          <a:p>
            <a:pPr lvl="1"/>
            <a:r>
              <a:rPr lang="en-US" dirty="0" smtClean="0"/>
              <a:t>Problems with the existing system:</a:t>
            </a:r>
          </a:p>
          <a:p>
            <a:pPr lvl="2"/>
            <a:r>
              <a:rPr lang="en-US" dirty="0" smtClean="0"/>
              <a:t>Bid and quotes inefficient.</a:t>
            </a:r>
          </a:p>
          <a:p>
            <a:pPr lvl="2"/>
            <a:r>
              <a:rPr lang="en-US" dirty="0" smtClean="0"/>
              <a:t>Lacks marketing functionality.</a:t>
            </a:r>
          </a:p>
          <a:p>
            <a:pPr lvl="2"/>
            <a:r>
              <a:rPr lang="en-US" dirty="0" smtClean="0"/>
              <a:t>Over-complicated order entry.</a:t>
            </a:r>
          </a:p>
          <a:p>
            <a:pPr lvl="2"/>
            <a:r>
              <a:rPr lang="en-US" dirty="0" smtClean="0"/>
              <a:t>New account setup difficult and complex.</a:t>
            </a:r>
          </a:p>
          <a:p>
            <a:pPr lvl="2"/>
            <a:r>
              <a:rPr lang="en-US" dirty="0" smtClean="0"/>
              <a:t>Weak forecasting.</a:t>
            </a:r>
          </a:p>
          <a:p>
            <a:pPr lvl="1"/>
            <a:r>
              <a:rPr lang="en-US" dirty="0" smtClean="0"/>
              <a:t>Complexity a major issue even when lack of functionality is not.</a:t>
            </a:r>
          </a:p>
        </p:txBody>
      </p:sp>
    </p:spTree>
    <p:extLst>
      <p:ext uri="{BB962C8B-B14F-4D97-AF65-F5344CB8AC3E}">
        <p14:creationId xmlns:p14="http://schemas.microsoft.com/office/powerpoint/2010/main" val="27939593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311</TotalTime>
  <Words>1331</Words>
  <Application>Microsoft Office PowerPoint</Application>
  <PresentationFormat>On-screen Show (4:3)</PresentationFormat>
  <Paragraphs>172</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Moore Medical Corporation</vt:lpstr>
      <vt:lpstr>Problem Statement </vt:lpstr>
      <vt:lpstr>PowerPoint Presentation</vt:lpstr>
      <vt:lpstr>Key Issues Moore faces:</vt:lpstr>
      <vt:lpstr>Moore Medical Alternatives Option # 1</vt:lpstr>
      <vt:lpstr>Moore Medical Alternatives Option # 2</vt:lpstr>
      <vt:lpstr>Moore Medical Alternatives Options # 3 and 4</vt:lpstr>
      <vt:lpstr>Analysis – Option A </vt:lpstr>
      <vt:lpstr>Analysis – Option B</vt:lpstr>
      <vt:lpstr>Analysis – Option C &amp; D</vt:lpstr>
      <vt:lpstr>Enterprise Systems</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Enterprise Systems</dc:title>
  <dc:creator>Owner</dc:creator>
  <cp:lastModifiedBy>Cengiz CaPan</cp:lastModifiedBy>
  <cp:revision>30</cp:revision>
  <cp:lastPrinted>2012-11-26T18:03:58Z</cp:lastPrinted>
  <dcterms:created xsi:type="dcterms:W3CDTF">2012-11-16T15:24:55Z</dcterms:created>
  <dcterms:modified xsi:type="dcterms:W3CDTF">2012-11-26T18:07:03Z</dcterms:modified>
</cp:coreProperties>
</file>